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55" r:id="rId4"/>
  </p:sldMasterIdLst>
  <p:notesMasterIdLst>
    <p:notesMasterId r:id="rId54"/>
  </p:notesMasterIdLst>
  <p:handoutMasterIdLst>
    <p:handoutMasterId r:id="rId55"/>
  </p:handoutMasterIdLst>
  <p:sldIdLst>
    <p:sldId id="260" r:id="rId5"/>
    <p:sldId id="257" r:id="rId6"/>
    <p:sldId id="258" r:id="rId7"/>
    <p:sldId id="275" r:id="rId8"/>
    <p:sldId id="276" r:id="rId9"/>
    <p:sldId id="277" r:id="rId10"/>
    <p:sldId id="289" r:id="rId11"/>
    <p:sldId id="293" r:id="rId12"/>
    <p:sldId id="294" r:id="rId13"/>
    <p:sldId id="295" r:id="rId14"/>
    <p:sldId id="286" r:id="rId15"/>
    <p:sldId id="296" r:id="rId16"/>
    <p:sldId id="287" r:id="rId17"/>
    <p:sldId id="292" r:id="rId18"/>
    <p:sldId id="288" r:id="rId19"/>
    <p:sldId id="298" r:id="rId20"/>
    <p:sldId id="299" r:id="rId21"/>
    <p:sldId id="300" r:id="rId22"/>
    <p:sldId id="281" r:id="rId23"/>
    <p:sldId id="328" r:id="rId24"/>
    <p:sldId id="350" r:id="rId25"/>
    <p:sldId id="329" r:id="rId26"/>
    <p:sldId id="330" r:id="rId27"/>
    <p:sldId id="351" r:id="rId28"/>
    <p:sldId id="331" r:id="rId29"/>
    <p:sldId id="283" r:id="rId30"/>
    <p:sldId id="325" r:id="rId31"/>
    <p:sldId id="282" r:id="rId32"/>
    <p:sldId id="327" r:id="rId33"/>
    <p:sldId id="332" r:id="rId34"/>
    <p:sldId id="285" r:id="rId35"/>
    <p:sldId id="291" r:id="rId36"/>
    <p:sldId id="352" r:id="rId37"/>
    <p:sldId id="334" r:id="rId38"/>
    <p:sldId id="353" r:id="rId39"/>
    <p:sldId id="336" r:id="rId40"/>
    <p:sldId id="337" r:id="rId41"/>
    <p:sldId id="338" r:id="rId42"/>
    <p:sldId id="339" r:id="rId43"/>
    <p:sldId id="340" r:id="rId44"/>
    <p:sldId id="341" r:id="rId45"/>
    <p:sldId id="342" r:id="rId46"/>
    <p:sldId id="343" r:id="rId47"/>
    <p:sldId id="344" r:id="rId48"/>
    <p:sldId id="345" r:id="rId49"/>
    <p:sldId id="346" r:id="rId50"/>
    <p:sldId id="347" r:id="rId51"/>
    <p:sldId id="354" r:id="rId52"/>
    <p:sldId id="349" r:id="rId53"/>
  </p:sldIdLst>
  <p:sldSz cx="9144000" cy="5143500" type="screen16x9"/>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12" autoAdjust="0"/>
    <p:restoredTop sz="79174" autoAdjust="0"/>
  </p:normalViewPr>
  <p:slideViewPr>
    <p:cSldViewPr snapToGrid="0" snapToObjects="1">
      <p:cViewPr varScale="1">
        <p:scale>
          <a:sx n="71" d="100"/>
          <a:sy n="71" d="100"/>
        </p:scale>
        <p:origin x="1296" y="54"/>
      </p:cViewPr>
      <p:guideLst>
        <p:guide orient="horz" pos="1620"/>
        <p:guide pos="2880"/>
      </p:guideLst>
    </p:cSldViewPr>
  </p:slideViewPr>
  <p:outlineViewPr>
    <p:cViewPr>
      <p:scale>
        <a:sx n="33" d="100"/>
        <a:sy n="33" d="100"/>
      </p:scale>
      <p:origin x="0" y="-30"/>
    </p:cViewPr>
  </p:outlineViewPr>
  <p:notesTextViewPr>
    <p:cViewPr>
      <p:scale>
        <a:sx n="100" d="100"/>
        <a:sy n="100" d="100"/>
      </p:scale>
      <p:origin x="0" y="0"/>
    </p:cViewPr>
  </p:notesTextViewPr>
  <p:sorterViewPr>
    <p:cViewPr>
      <p:scale>
        <a:sx n="149" d="100"/>
        <a:sy n="149" d="100"/>
      </p:scale>
      <p:origin x="0" y="-2958"/>
    </p:cViewPr>
  </p:sorterViewPr>
  <p:notesViewPr>
    <p:cSldViewPr snapToGrid="0" snapToObjects="1">
      <p:cViewPr varScale="1">
        <p:scale>
          <a:sx n="55" d="100"/>
          <a:sy n="55" d="100"/>
        </p:scale>
        <p:origin x="2868"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0060"/>
          </a:xfrm>
          <a:prstGeom prst="rect">
            <a:avLst/>
          </a:prstGeom>
        </p:spPr>
        <p:txBody>
          <a:bodyPr vert="horz" lIns="96656" tIns="48328" rIns="96656" bIns="48328" rtlCol="0"/>
          <a:lstStyle>
            <a:lvl1pPr algn="l">
              <a:defRPr sz="1200"/>
            </a:lvl1pPr>
          </a:lstStyle>
          <a:p>
            <a:endParaRPr lang="en-US"/>
          </a:p>
        </p:txBody>
      </p:sp>
      <p:sp>
        <p:nvSpPr>
          <p:cNvPr id="3" name="Date Placeholder 2"/>
          <p:cNvSpPr>
            <a:spLocks noGrp="1"/>
          </p:cNvSpPr>
          <p:nvPr>
            <p:ph type="dt" sz="quarter" idx="1"/>
          </p:nvPr>
        </p:nvSpPr>
        <p:spPr>
          <a:xfrm>
            <a:off x="4143588" y="1"/>
            <a:ext cx="3169920" cy="480060"/>
          </a:xfrm>
          <a:prstGeom prst="rect">
            <a:avLst/>
          </a:prstGeom>
        </p:spPr>
        <p:txBody>
          <a:bodyPr vert="horz" lIns="96656" tIns="48328" rIns="96656" bIns="48328" rtlCol="0"/>
          <a:lstStyle>
            <a:lvl1pPr algn="r">
              <a:defRPr sz="1200"/>
            </a:lvl1pPr>
          </a:lstStyle>
          <a:p>
            <a:fld id="{89BBC5A8-6666-0B48-98F7-F76CFB2CD0E7}" type="datetimeFigureOut">
              <a:rPr lang="en-US" smtClean="0"/>
              <a:t>4/23/2018</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56" tIns="48328" rIns="96656" bIns="48328" rtlCol="0" anchor="b"/>
          <a:lstStyle>
            <a:lvl1pPr algn="l">
              <a:defRPr sz="1200"/>
            </a:lvl1pPr>
          </a:lstStyle>
          <a:p>
            <a:endParaRPr lang="en-US"/>
          </a:p>
        </p:txBody>
      </p:sp>
      <p:sp>
        <p:nvSpPr>
          <p:cNvPr id="5" name="Slide Number Placeholder 4"/>
          <p:cNvSpPr>
            <a:spLocks noGrp="1"/>
          </p:cNvSpPr>
          <p:nvPr>
            <p:ph type="sldNum" sz="quarter" idx="3"/>
          </p:nvPr>
        </p:nvSpPr>
        <p:spPr>
          <a:xfrm>
            <a:off x="4143588" y="9119474"/>
            <a:ext cx="3169920" cy="480060"/>
          </a:xfrm>
          <a:prstGeom prst="rect">
            <a:avLst/>
          </a:prstGeom>
        </p:spPr>
        <p:txBody>
          <a:bodyPr vert="horz" lIns="96656" tIns="48328" rIns="96656" bIns="48328" rtlCol="0" anchor="b"/>
          <a:lstStyle>
            <a:lvl1pPr algn="r">
              <a:defRPr sz="1200"/>
            </a:lvl1pPr>
          </a:lstStyle>
          <a:p>
            <a:fld id="{F672E504-B8B8-744E-A425-F01FDA66EF11}" type="slidenum">
              <a:rPr lang="en-US" smtClean="0"/>
              <a:t>‹#›</a:t>
            </a:fld>
            <a:endParaRPr lang="en-US"/>
          </a:p>
        </p:txBody>
      </p:sp>
    </p:spTree>
    <p:extLst>
      <p:ext uri="{BB962C8B-B14F-4D97-AF65-F5344CB8AC3E}">
        <p14:creationId xmlns:p14="http://schemas.microsoft.com/office/powerpoint/2010/main" val="270991805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0060"/>
          </a:xfrm>
          <a:prstGeom prst="rect">
            <a:avLst/>
          </a:prstGeom>
        </p:spPr>
        <p:txBody>
          <a:bodyPr vert="horz" lIns="96656" tIns="48328" rIns="96656" bIns="48328" rtlCol="0"/>
          <a:lstStyle>
            <a:lvl1pPr algn="l">
              <a:defRPr sz="1200"/>
            </a:lvl1pPr>
          </a:lstStyle>
          <a:p>
            <a:endParaRPr lang="en-US"/>
          </a:p>
        </p:txBody>
      </p:sp>
      <p:sp>
        <p:nvSpPr>
          <p:cNvPr id="3" name="Date Placeholder 2"/>
          <p:cNvSpPr>
            <a:spLocks noGrp="1"/>
          </p:cNvSpPr>
          <p:nvPr>
            <p:ph type="dt" idx="1"/>
          </p:nvPr>
        </p:nvSpPr>
        <p:spPr>
          <a:xfrm>
            <a:off x="4143588" y="1"/>
            <a:ext cx="3169920" cy="480060"/>
          </a:xfrm>
          <a:prstGeom prst="rect">
            <a:avLst/>
          </a:prstGeom>
        </p:spPr>
        <p:txBody>
          <a:bodyPr vert="horz" lIns="96656" tIns="48328" rIns="96656" bIns="48328" rtlCol="0"/>
          <a:lstStyle>
            <a:lvl1pPr algn="r">
              <a:defRPr sz="1200"/>
            </a:lvl1pPr>
          </a:lstStyle>
          <a:p>
            <a:fld id="{5902C319-95B3-8346-A4FB-61D9E0F348E1}" type="datetimeFigureOut">
              <a:rPr lang="en-US" smtClean="0"/>
              <a:t>4/23/2018</a:t>
            </a:fld>
            <a:endParaRPr lang="en-US"/>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96656" tIns="48328" rIns="96656" bIns="48328" rtlCol="0" anchor="ctr"/>
          <a:lstStyle/>
          <a:p>
            <a:endParaRPr lang="en-US"/>
          </a:p>
        </p:txBody>
      </p:sp>
      <p:sp>
        <p:nvSpPr>
          <p:cNvPr id="5" name="Notes Placeholder 4"/>
          <p:cNvSpPr>
            <a:spLocks noGrp="1"/>
          </p:cNvSpPr>
          <p:nvPr>
            <p:ph type="body" sz="quarter" idx="3"/>
          </p:nvPr>
        </p:nvSpPr>
        <p:spPr>
          <a:xfrm>
            <a:off x="731520" y="4560571"/>
            <a:ext cx="5852160" cy="4320540"/>
          </a:xfrm>
          <a:prstGeom prst="rect">
            <a:avLst/>
          </a:prstGeom>
        </p:spPr>
        <p:txBody>
          <a:bodyPr vert="horz" lIns="96656" tIns="48328" rIns="96656" bIns="4832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56" tIns="48328" rIns="96656" bIns="48328" rtlCol="0" anchor="b"/>
          <a:lstStyle>
            <a:lvl1pPr algn="l">
              <a:defRPr sz="1200"/>
            </a:lvl1pPr>
          </a:lstStyle>
          <a:p>
            <a:endParaRPr lang="en-US"/>
          </a:p>
        </p:txBody>
      </p:sp>
      <p:sp>
        <p:nvSpPr>
          <p:cNvPr id="7" name="Slide Number Placeholder 6"/>
          <p:cNvSpPr>
            <a:spLocks noGrp="1"/>
          </p:cNvSpPr>
          <p:nvPr>
            <p:ph type="sldNum" sz="quarter" idx="5"/>
          </p:nvPr>
        </p:nvSpPr>
        <p:spPr>
          <a:xfrm>
            <a:off x="4143588" y="9119474"/>
            <a:ext cx="3169920" cy="480060"/>
          </a:xfrm>
          <a:prstGeom prst="rect">
            <a:avLst/>
          </a:prstGeom>
        </p:spPr>
        <p:txBody>
          <a:bodyPr vert="horz" lIns="96656" tIns="48328" rIns="96656" bIns="48328" rtlCol="0" anchor="b"/>
          <a:lstStyle>
            <a:lvl1pPr algn="r">
              <a:defRPr sz="1200"/>
            </a:lvl1pPr>
          </a:lstStyle>
          <a:p>
            <a:fld id="{48FF5315-8608-214E-B46F-0F2E88E37A36}" type="slidenum">
              <a:rPr lang="en-US" smtClean="0"/>
              <a:t>‹#›</a:t>
            </a:fld>
            <a:endParaRPr lang="en-US"/>
          </a:p>
        </p:txBody>
      </p:sp>
    </p:spTree>
    <p:extLst>
      <p:ext uri="{BB962C8B-B14F-4D97-AF65-F5344CB8AC3E}">
        <p14:creationId xmlns:p14="http://schemas.microsoft.com/office/powerpoint/2010/main" val="425331802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FF5315-8608-214E-B46F-0F2E88E37A36}" type="slidenum">
              <a:rPr lang="en-US" smtClean="0"/>
              <a:t>1</a:t>
            </a:fld>
            <a:endParaRPr lang="en-US"/>
          </a:p>
        </p:txBody>
      </p:sp>
    </p:spTree>
    <p:extLst>
      <p:ext uri="{BB962C8B-B14F-4D97-AF65-F5344CB8AC3E}">
        <p14:creationId xmlns:p14="http://schemas.microsoft.com/office/powerpoint/2010/main" val="1206636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scheduler is</a:t>
            </a:r>
            <a:r>
              <a:rPr lang="en-US" baseline="0" dirty="0"/>
              <a:t> another view updated in 4.4. While this chart looks a little busy, since it is HTML friendly, you get the sense of how customizable it is by using cascaded Style Sheets and lexicons.   It is also compatible with active dates to quickly help you visualize reoccurring events.  You can also use this new view to setup trigger schedules.  </a:t>
            </a:r>
            <a:endParaRPr lang="en-US" dirty="0"/>
          </a:p>
        </p:txBody>
      </p:sp>
      <p:sp>
        <p:nvSpPr>
          <p:cNvPr id="4" name="Slide Number Placeholder 3"/>
          <p:cNvSpPr>
            <a:spLocks noGrp="1"/>
          </p:cNvSpPr>
          <p:nvPr>
            <p:ph type="sldNum" sz="quarter" idx="10"/>
          </p:nvPr>
        </p:nvSpPr>
        <p:spPr/>
        <p:txBody>
          <a:bodyPr/>
          <a:lstStyle/>
          <a:p>
            <a:fld id="{48FF5315-8608-214E-B46F-0F2E88E37A36}" type="slidenum">
              <a:rPr lang="en-US" smtClean="0"/>
              <a:t>10</a:t>
            </a:fld>
            <a:endParaRPr lang="en-US"/>
          </a:p>
        </p:txBody>
      </p:sp>
    </p:spTree>
    <p:extLst>
      <p:ext uri="{BB962C8B-B14F-4D97-AF65-F5344CB8AC3E}">
        <p14:creationId xmlns:p14="http://schemas.microsoft.com/office/powerpoint/2010/main" val="41410627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Drivers are another key enabler for</a:t>
            </a:r>
            <a:r>
              <a:rPr lang="en-US" baseline="0" dirty="0"/>
              <a:t> the community.  As the smart building and facility continue to evolve, we love getting requests to connect new systems and devices that can be better optimized with Niagara.  </a:t>
            </a:r>
            <a:endParaRPr lang="en-US" dirty="0"/>
          </a:p>
        </p:txBody>
      </p:sp>
      <p:sp>
        <p:nvSpPr>
          <p:cNvPr id="4" name="Slide Number Placeholder 3"/>
          <p:cNvSpPr>
            <a:spLocks noGrp="1"/>
          </p:cNvSpPr>
          <p:nvPr>
            <p:ph type="sldNum" sz="quarter" idx="10"/>
          </p:nvPr>
        </p:nvSpPr>
        <p:spPr/>
        <p:txBody>
          <a:bodyPr/>
          <a:lstStyle/>
          <a:p>
            <a:fld id="{48FF5315-8608-214E-B46F-0F2E88E37A36}" type="slidenum">
              <a:rPr lang="en-US" smtClean="0"/>
              <a:t>11</a:t>
            </a:fld>
            <a:endParaRPr lang="en-US"/>
          </a:p>
        </p:txBody>
      </p:sp>
    </p:spTree>
    <p:extLst>
      <p:ext uri="{BB962C8B-B14F-4D97-AF65-F5344CB8AC3E}">
        <p14:creationId xmlns:p14="http://schemas.microsoft.com/office/powerpoint/2010/main" val="24542767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might expect, Bacnet continues to be an important driver for the community.  As such, we are happy to announce that 4.3 is now Advanced</a:t>
            </a:r>
            <a:r>
              <a:rPr lang="en-US" baseline="0" dirty="0"/>
              <a:t> Work Station certified.  A few of you may run into this spec in NA, but many of you do in Europe.  BC testing is still underway and expected to be available in a few months. </a:t>
            </a:r>
          </a:p>
          <a:p>
            <a:endParaRPr lang="en-US" baseline="0" dirty="0"/>
          </a:p>
          <a:p>
            <a:endParaRPr lang="en-US" dirty="0"/>
          </a:p>
          <a:p>
            <a:r>
              <a:rPr lang="en-US" dirty="0"/>
              <a:t>MQTT –</a:t>
            </a:r>
            <a:r>
              <a:rPr lang="en-US" baseline="0" dirty="0"/>
              <a:t>was released in Q4 last year and is a</a:t>
            </a:r>
            <a:r>
              <a:rPr lang="en-US" dirty="0"/>
              <a:t> Lightweight publish/subscribe messaging transport.   As we see more excitement</a:t>
            </a:r>
            <a:r>
              <a:rPr lang="en-US" baseline="0" dirty="0"/>
              <a:t> in the </a:t>
            </a:r>
            <a:r>
              <a:rPr lang="en-US" baseline="0" dirty="0" err="1"/>
              <a:t>IoT</a:t>
            </a:r>
            <a:r>
              <a:rPr lang="en-US" baseline="0" dirty="0"/>
              <a:t> space, we believe this protocol will help pull information in from tomorrow’s smart sensors.</a:t>
            </a:r>
            <a:endParaRPr lang="en-US" dirty="0"/>
          </a:p>
          <a:p>
            <a:endParaRPr lang="en-US" dirty="0"/>
          </a:p>
          <a:p>
            <a:r>
              <a:rPr lang="en-US" dirty="0"/>
              <a:t>Another key area we see more requests for connectivity is industrial systems.  In many cases,</a:t>
            </a:r>
            <a:r>
              <a:rPr lang="en-US" baseline="0" dirty="0"/>
              <a:t> we are finding a wealth of information and data on the production plant floor.  Often managed by simple spreadsheets and daily manual data pulls, there are plenty of opportunities to talk with the industrial plant you are serving and help them visualize the data out of their production floor.  Think of the possibilities of offering greater insight into how efficient each line is and which shift has the highest production or most number of line down events?  The following three drivers can help you tap into that data.</a:t>
            </a:r>
          </a:p>
          <a:p>
            <a:endParaRPr lang="en-US" dirty="0"/>
          </a:p>
          <a:p>
            <a:r>
              <a:rPr lang="en-US" dirty="0"/>
              <a:t>OPC-UA- Is a Machine to Machine communication protocol for industrial automation.  It was released in Q4 last year.</a:t>
            </a:r>
          </a:p>
          <a:p>
            <a:r>
              <a:rPr lang="en-US" dirty="0"/>
              <a:t>Example: PLCs</a:t>
            </a:r>
          </a:p>
          <a:p>
            <a:endParaRPr lang="en-US" dirty="0"/>
          </a:p>
          <a:p>
            <a:endParaRPr lang="en-US" dirty="0"/>
          </a:p>
          <a:p>
            <a:r>
              <a:rPr lang="en-US" dirty="0"/>
              <a:t>Building on OPC-UA, we have two more drivers focused</a:t>
            </a:r>
            <a:r>
              <a:rPr lang="en-US" baseline="0" dirty="0"/>
              <a:t> on Industrial data integration.  </a:t>
            </a:r>
            <a:r>
              <a:rPr lang="en-US" dirty="0"/>
              <a:t>Ethernet/IP</a:t>
            </a:r>
            <a:r>
              <a:rPr lang="en-US" baseline="0" dirty="0"/>
              <a:t> or Ethernet Industrial Protocol and </a:t>
            </a:r>
            <a:r>
              <a:rPr lang="en-US" baseline="0" dirty="0" err="1"/>
              <a:t>Profinet</a:t>
            </a:r>
            <a:r>
              <a:rPr lang="en-US" baseline="0" dirty="0"/>
              <a:t>. (Siemens) </a:t>
            </a:r>
          </a:p>
          <a:p>
            <a:r>
              <a:rPr lang="en-US" baseline="0" dirty="0"/>
              <a:t>While we are still working on these two, they are close to release.  Come talk to us about Beta if interested in Ethernet/IP or </a:t>
            </a:r>
            <a:r>
              <a:rPr lang="en-US" baseline="0" dirty="0" err="1"/>
              <a:t>Profinet</a:t>
            </a:r>
            <a:r>
              <a:rPr lang="en-US" baseline="0" dirty="0"/>
              <a:t>.</a:t>
            </a:r>
          </a:p>
          <a:p>
            <a:endParaRPr lang="en-US" baseline="0" dirty="0"/>
          </a:p>
          <a:p>
            <a:r>
              <a:rPr lang="en-US" baseline="0" dirty="0"/>
              <a:t>Finally, it’s not just about what we’ve developed, but what you’ve been working on too.  The Niagara Marketplace is a great way to see what other drivers are available from the community.  I’m aware of </a:t>
            </a:r>
            <a:r>
              <a:rPr lang="en-US" baseline="0" dirty="0" err="1"/>
              <a:t>atleast</a:t>
            </a:r>
            <a:r>
              <a:rPr lang="en-US" baseline="0" dirty="0"/>
              <a:t> a few new community developed drivers which offer connectivity to Maximo, </a:t>
            </a:r>
            <a:r>
              <a:rPr lang="en-US" baseline="0" dirty="0" err="1"/>
              <a:t>Trirega</a:t>
            </a:r>
            <a:r>
              <a:rPr lang="en-US" baseline="0" dirty="0"/>
              <a:t> and even VRF systems.</a:t>
            </a:r>
            <a:endParaRPr lang="en-US" dirty="0"/>
          </a:p>
        </p:txBody>
      </p:sp>
      <p:sp>
        <p:nvSpPr>
          <p:cNvPr id="4" name="Slide Number Placeholder 3"/>
          <p:cNvSpPr>
            <a:spLocks noGrp="1"/>
          </p:cNvSpPr>
          <p:nvPr>
            <p:ph type="sldNum" sz="quarter" idx="10"/>
          </p:nvPr>
        </p:nvSpPr>
        <p:spPr/>
        <p:txBody>
          <a:bodyPr/>
          <a:lstStyle/>
          <a:p>
            <a:fld id="{48FF5315-8608-214E-B46F-0F2E88E37A36}" type="slidenum">
              <a:rPr lang="en-US" smtClean="0"/>
              <a:t>12</a:t>
            </a:fld>
            <a:endParaRPr lang="en-US"/>
          </a:p>
        </p:txBody>
      </p:sp>
    </p:spTree>
    <p:extLst>
      <p:ext uri="{BB962C8B-B14F-4D97-AF65-F5344CB8AC3E}">
        <p14:creationId xmlns:p14="http://schemas.microsoft.com/office/powerpoint/2010/main" val="3512087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connectivity</a:t>
            </a:r>
            <a:r>
              <a:rPr lang="en-US" baseline="0" dirty="0"/>
              <a:t> and data gathering is an important attribute.  Detailed data analysis, and actionable insight is the key for tomorrow.  We believe Analytics is a natural extension of the framework.  We have been working steadily to expand the Niagara Analytic Framework.  While some of you may be aware of the current 2.0 release and it’s ability to deploy standard to rules to pre tagged data points, we have some exciting new features in the upcoming 2.1 release.</a:t>
            </a:r>
            <a:endParaRPr lang="en-US" dirty="0"/>
          </a:p>
        </p:txBody>
      </p:sp>
      <p:sp>
        <p:nvSpPr>
          <p:cNvPr id="4" name="Slide Number Placeholder 3"/>
          <p:cNvSpPr>
            <a:spLocks noGrp="1"/>
          </p:cNvSpPr>
          <p:nvPr>
            <p:ph type="sldNum" sz="quarter" idx="10"/>
          </p:nvPr>
        </p:nvSpPr>
        <p:spPr/>
        <p:txBody>
          <a:bodyPr/>
          <a:lstStyle/>
          <a:p>
            <a:fld id="{48FF5315-8608-214E-B46F-0F2E88E37A36}" type="slidenum">
              <a:rPr lang="en-US" smtClean="0"/>
              <a:t>13</a:t>
            </a:fld>
            <a:endParaRPr lang="en-US"/>
          </a:p>
        </p:txBody>
      </p:sp>
    </p:spTree>
    <p:extLst>
      <p:ext uri="{BB962C8B-B14F-4D97-AF65-F5344CB8AC3E}">
        <p14:creationId xmlns:p14="http://schemas.microsoft.com/office/powerpoint/2010/main" val="36343183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upcoming release we have added additional</a:t>
            </a:r>
            <a:r>
              <a:rPr lang="en-US" baseline="0" dirty="0"/>
              <a:t> reports, improved </a:t>
            </a:r>
            <a:r>
              <a:rPr lang="en-US" baseline="0" dirty="0" err="1"/>
              <a:t>webcharts</a:t>
            </a:r>
            <a:r>
              <a:rPr lang="en-US" baseline="0" dirty="0"/>
              <a:t> and added new APIs.  </a:t>
            </a:r>
          </a:p>
          <a:p>
            <a:endParaRPr lang="en-US" baseline="0" dirty="0"/>
          </a:p>
          <a:p>
            <a:r>
              <a:rPr lang="en-US" baseline="0" dirty="0"/>
              <a:t>This means you will get new visual insight into your building.  Being able to easily normalize energy consumption by area, degree day and schedule will uncover new areas of focus.  </a:t>
            </a:r>
          </a:p>
          <a:p>
            <a:endParaRPr lang="en-US" baseline="0" dirty="0"/>
          </a:p>
          <a:p>
            <a:r>
              <a:rPr lang="en-US" baseline="0" dirty="0"/>
              <a:t>As metadata and tagging adoption continues, the analytics framework will open a new application layer to the community.  Imagine being able to easily download and deploy a new chiller optimization routine from the cloud, finding it only minutes earlier on the Niagara Marketplace.</a:t>
            </a:r>
          </a:p>
          <a:p>
            <a:endParaRPr lang="en-US" baseline="0" dirty="0"/>
          </a:p>
          <a:p>
            <a:r>
              <a:rPr lang="en-US" baseline="0" dirty="0"/>
              <a:t>2.1 will be released in a just a few months and Tridium is now looking for beta customers.</a:t>
            </a:r>
          </a:p>
          <a:p>
            <a:endParaRPr lang="en-US" baseline="0" dirty="0"/>
          </a:p>
          <a:p>
            <a:r>
              <a:rPr lang="en-US" baseline="0" dirty="0"/>
              <a:t>Now let’s take a closer look at the new reports available.   </a:t>
            </a:r>
            <a:endParaRPr lang="en-US" dirty="0"/>
          </a:p>
        </p:txBody>
      </p:sp>
      <p:sp>
        <p:nvSpPr>
          <p:cNvPr id="4" name="Slide Number Placeholder 3"/>
          <p:cNvSpPr>
            <a:spLocks noGrp="1"/>
          </p:cNvSpPr>
          <p:nvPr>
            <p:ph type="sldNum" sz="quarter" idx="10"/>
          </p:nvPr>
        </p:nvSpPr>
        <p:spPr/>
        <p:txBody>
          <a:bodyPr/>
          <a:lstStyle/>
          <a:p>
            <a:fld id="{48FF5315-8608-214E-B46F-0F2E88E37A36}" type="slidenum">
              <a:rPr lang="en-US" smtClean="0"/>
              <a:t>14</a:t>
            </a:fld>
            <a:endParaRPr lang="en-US"/>
          </a:p>
        </p:txBody>
      </p:sp>
    </p:spTree>
    <p:extLst>
      <p:ext uri="{BB962C8B-B14F-4D97-AF65-F5344CB8AC3E}">
        <p14:creationId xmlns:p14="http://schemas.microsoft.com/office/powerpoint/2010/main" val="12404588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Seven new </a:t>
            </a:r>
            <a:r>
              <a:rPr lang="en-US" dirty="0" err="1"/>
              <a:t>webcharts</a:t>
            </a:r>
            <a:r>
              <a:rPr lang="en-US" dirty="0"/>
              <a:t> are</a:t>
            </a:r>
            <a:r>
              <a:rPr lang="en-US" baseline="0" dirty="0"/>
              <a:t> now offered.  These include a spectrum analysis, load duration, average profile, aggregation, equipment operation, ranking and relative contribution.  From the workflow above, simply start by choosing “new report”,  Next, simply drag and drop hierarchies from the </a:t>
            </a:r>
            <a:r>
              <a:rPr lang="en-US" baseline="0" dirty="0" err="1"/>
              <a:t>nav</a:t>
            </a:r>
            <a:r>
              <a:rPr lang="en-US" baseline="0" dirty="0"/>
              <a:t> tree.  With this simple approach, it’s possible for anyone to generate an analytic report.  </a:t>
            </a:r>
          </a:p>
          <a:p>
            <a:endParaRPr lang="en-US" baseline="0" dirty="0"/>
          </a:p>
          <a:p>
            <a:r>
              <a:rPr lang="en-US" baseline="0" dirty="0"/>
              <a:t>Let’s take a look at what a few of the seven new reports look like, and why they are valuable.</a:t>
            </a:r>
            <a:endParaRPr lang="en-US" dirty="0"/>
          </a:p>
          <a:p>
            <a:endParaRPr lang="en-US" dirty="0"/>
          </a:p>
        </p:txBody>
      </p:sp>
      <p:sp>
        <p:nvSpPr>
          <p:cNvPr id="4" name="Slide Number Placeholder 3"/>
          <p:cNvSpPr>
            <a:spLocks noGrp="1"/>
          </p:cNvSpPr>
          <p:nvPr>
            <p:ph type="sldNum" sz="quarter" idx="10"/>
          </p:nvPr>
        </p:nvSpPr>
        <p:spPr/>
        <p:txBody>
          <a:bodyPr/>
          <a:lstStyle/>
          <a:p>
            <a:fld id="{48FF5315-8608-214E-B46F-0F2E88E37A36}" type="slidenum">
              <a:rPr lang="en-US" smtClean="0"/>
              <a:t>15</a:t>
            </a:fld>
            <a:endParaRPr lang="en-US"/>
          </a:p>
        </p:txBody>
      </p:sp>
    </p:spTree>
    <p:extLst>
      <p:ext uri="{BB962C8B-B14F-4D97-AF65-F5344CB8AC3E}">
        <p14:creationId xmlns:p14="http://schemas.microsoft.com/office/powerpoint/2010/main" val="38974093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dragging a few hierarchies</a:t>
            </a:r>
            <a:r>
              <a:rPr lang="en-US" baseline="0" dirty="0"/>
              <a:t> from the tree, an average report can be used to overlay multiple different facilities consumption data and compare.  While this was possible before, these charts can now be created faster.  In addition, total consumption doesn’t always tell the whole story, so the next bit of insight comes when reanalyzing this information by area.  While total consumption might show what looks to be consistency, area can help normalize in a new way and tell a different story.</a:t>
            </a:r>
            <a:endParaRPr lang="en-US" dirty="0"/>
          </a:p>
        </p:txBody>
      </p:sp>
      <p:sp>
        <p:nvSpPr>
          <p:cNvPr id="4" name="Slide Number Placeholder 3"/>
          <p:cNvSpPr>
            <a:spLocks noGrp="1"/>
          </p:cNvSpPr>
          <p:nvPr>
            <p:ph type="sldNum" sz="quarter" idx="10"/>
          </p:nvPr>
        </p:nvSpPr>
        <p:spPr/>
        <p:txBody>
          <a:bodyPr/>
          <a:lstStyle/>
          <a:p>
            <a:fld id="{48FF5315-8608-214E-B46F-0F2E88E37A36}" type="slidenum">
              <a:rPr lang="en-US" smtClean="0"/>
              <a:t>16</a:t>
            </a:fld>
            <a:endParaRPr lang="en-US"/>
          </a:p>
        </p:txBody>
      </p:sp>
    </p:spTree>
    <p:extLst>
      <p:ext uri="{BB962C8B-B14F-4D97-AF65-F5344CB8AC3E}">
        <p14:creationId xmlns:p14="http://schemas.microsoft.com/office/powerpoint/2010/main" val="12961847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chart</a:t>
            </a:r>
            <a:r>
              <a:rPr lang="en-US" baseline="0" dirty="0"/>
              <a:t> above, energy consumption is overlaid on top of a schedule.  When contrasting colors are used, a typical pattern starts to emerge in a seven day week.  As expected, Monday through Friday, energy usage is higher during normal work hours.  But, what’s happening early in the morning Tuesday and mid day Sunday?  This is something that might not have been something easily observable before.</a:t>
            </a:r>
            <a:endParaRPr lang="en-US" dirty="0"/>
          </a:p>
        </p:txBody>
      </p:sp>
      <p:sp>
        <p:nvSpPr>
          <p:cNvPr id="4" name="Slide Number Placeholder 3"/>
          <p:cNvSpPr>
            <a:spLocks noGrp="1"/>
          </p:cNvSpPr>
          <p:nvPr>
            <p:ph type="sldNum" sz="quarter" idx="10"/>
          </p:nvPr>
        </p:nvSpPr>
        <p:spPr/>
        <p:txBody>
          <a:bodyPr/>
          <a:lstStyle/>
          <a:p>
            <a:fld id="{48FF5315-8608-214E-B46F-0F2E88E37A36}" type="slidenum">
              <a:rPr lang="en-US" smtClean="0"/>
              <a:t>17</a:t>
            </a:fld>
            <a:endParaRPr lang="en-US"/>
          </a:p>
        </p:txBody>
      </p:sp>
    </p:spTree>
    <p:extLst>
      <p:ext uri="{BB962C8B-B14F-4D97-AF65-F5344CB8AC3E}">
        <p14:creationId xmlns:p14="http://schemas.microsoft.com/office/powerpoint/2010/main" val="2528745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last new chart seen here is about relative contribution.  Perhaps</a:t>
            </a:r>
            <a:r>
              <a:rPr lang="en-US" baseline="0" dirty="0"/>
              <a:t> you are curious about what energy sources are being consumed most.  It’s also possible to look at other groupings such as tenants.   This is a valuable tool when trying to segregate different consumers.</a:t>
            </a:r>
          </a:p>
          <a:p>
            <a:endParaRPr lang="en-US" baseline="0" dirty="0"/>
          </a:p>
          <a:p>
            <a:r>
              <a:rPr lang="en-US" baseline="0" dirty="0"/>
              <a:t>While this is only three of the new charts, I encourage you to stop by the booth and see the other new features of Niagara Analytics 2.0 and 2.1.</a:t>
            </a:r>
          </a:p>
          <a:p>
            <a:endParaRPr lang="en-US" baseline="0" dirty="0"/>
          </a:p>
          <a:p>
            <a:r>
              <a:rPr lang="en-US" dirty="0"/>
              <a:t>Stay tuned though, as we are continuing to add more features.  In our next revision we are looking to add</a:t>
            </a:r>
            <a:r>
              <a:rPr lang="en-US" baseline="0" dirty="0"/>
              <a:t> capabilities with </a:t>
            </a:r>
            <a:r>
              <a:rPr lang="en-US" dirty="0"/>
              <a:t>Correlation, Forecasting and</a:t>
            </a:r>
            <a:r>
              <a:rPr lang="en-US" baseline="0" dirty="0"/>
              <a:t> </a:t>
            </a:r>
            <a:r>
              <a:rPr lang="en-US" dirty="0"/>
              <a:t>Data cleansing</a:t>
            </a:r>
          </a:p>
          <a:p>
            <a:endParaRPr lang="en-US" dirty="0"/>
          </a:p>
          <a:p>
            <a:r>
              <a:rPr lang="en-US" dirty="0"/>
              <a:t> We’ll also be adding Dashboard widgets (HTML 5 based),  Alert dashboard and Advanced layout support</a:t>
            </a:r>
          </a:p>
          <a:p>
            <a:endParaRPr lang="en-US" dirty="0"/>
          </a:p>
          <a:p>
            <a:endParaRPr lang="en-US" dirty="0"/>
          </a:p>
        </p:txBody>
      </p:sp>
      <p:sp>
        <p:nvSpPr>
          <p:cNvPr id="4" name="Slide Number Placeholder 3"/>
          <p:cNvSpPr>
            <a:spLocks noGrp="1"/>
          </p:cNvSpPr>
          <p:nvPr>
            <p:ph type="sldNum" sz="quarter" idx="10"/>
          </p:nvPr>
        </p:nvSpPr>
        <p:spPr/>
        <p:txBody>
          <a:bodyPr/>
          <a:lstStyle/>
          <a:p>
            <a:fld id="{48FF5315-8608-214E-B46F-0F2E88E37A36}" type="slidenum">
              <a:rPr lang="en-US" smtClean="0"/>
              <a:t>18</a:t>
            </a:fld>
            <a:endParaRPr lang="en-US"/>
          </a:p>
        </p:txBody>
      </p:sp>
    </p:spTree>
    <p:extLst>
      <p:ext uri="{BB962C8B-B14F-4D97-AF65-F5344CB8AC3E}">
        <p14:creationId xmlns:p14="http://schemas.microsoft.com/office/powerpoint/2010/main" val="29073644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a:t>
            </a:r>
            <a:r>
              <a:rPr lang="en-US" baseline="0" dirty="0"/>
              <a:t> to core Niagara, let’s now look at 4.6.  Like 4.4 this has a lot to be excited about.  As Kevin already showed in the key note, we’ve focused on the complete occupant experience.</a:t>
            </a:r>
          </a:p>
          <a:p>
            <a:endParaRPr lang="en-US" baseline="0" dirty="0"/>
          </a:p>
          <a:p>
            <a:r>
              <a:rPr lang="en-US" baseline="0" dirty="0"/>
              <a:t>As you gaze upon the next few slides, the 4.6 release is nearly here.  We are just kicking off a beta outreach, so be sure to stop by the booth, get a look, and let us know if you have a site in mind.  Let’s take a look at </a:t>
            </a:r>
            <a:r>
              <a:rPr lang="en-US" baseline="0"/>
              <a:t>the highlights…</a:t>
            </a:r>
            <a:endParaRPr lang="en-US" dirty="0"/>
          </a:p>
        </p:txBody>
      </p:sp>
      <p:sp>
        <p:nvSpPr>
          <p:cNvPr id="4" name="Slide Number Placeholder 3"/>
          <p:cNvSpPr>
            <a:spLocks noGrp="1"/>
          </p:cNvSpPr>
          <p:nvPr>
            <p:ph type="sldNum" sz="quarter" idx="10"/>
          </p:nvPr>
        </p:nvSpPr>
        <p:spPr/>
        <p:txBody>
          <a:bodyPr/>
          <a:lstStyle/>
          <a:p>
            <a:fld id="{48FF5315-8608-214E-B46F-0F2E88E37A36}" type="slidenum">
              <a:rPr lang="en-US" smtClean="0"/>
              <a:t>19</a:t>
            </a:fld>
            <a:endParaRPr lang="en-US"/>
          </a:p>
        </p:txBody>
      </p:sp>
    </p:spTree>
    <p:extLst>
      <p:ext uri="{BB962C8B-B14F-4D97-AF65-F5344CB8AC3E}">
        <p14:creationId xmlns:p14="http://schemas.microsoft.com/office/powerpoint/2010/main" val="41347889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8FF5315-8608-214E-B46F-0F2E88E37A36}" type="slidenum">
              <a:rPr lang="en-US" smtClean="0"/>
              <a:t>2</a:t>
            </a:fld>
            <a:endParaRPr lang="en-US"/>
          </a:p>
        </p:txBody>
      </p:sp>
    </p:spTree>
    <p:extLst>
      <p:ext uri="{BB962C8B-B14F-4D97-AF65-F5344CB8AC3E}">
        <p14:creationId xmlns:p14="http://schemas.microsoft.com/office/powerpoint/2010/main" val="26438404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Dating</a:t>
            </a:r>
            <a:r>
              <a:rPr lang="en-US" baseline="0" dirty="0"/>
              <a:t> back to 3.7, we added a “new” mobile profile.  There was only one problem.  In many cases, two views had to be designed to accommodate different display types.  Challenges existed as mobile device were adopted.  How were you supposed to have a single screen layout that worked for a desktop and small mobile phone?   Some large graphics couldn’t easily scale, touch actions couldn’t be evoked, how were you supposed to deal with keyboards popping up?</a:t>
            </a:r>
          </a:p>
          <a:p>
            <a:endParaRPr lang="en-US" baseline="0" dirty="0"/>
          </a:p>
          <a:p>
            <a:r>
              <a:rPr lang="en-US" baseline="0" dirty="0"/>
              <a:t>In 4.6, we’ve completed overhauled the HX profile, and adopted a “mobile first” mentality.</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48FF5315-8608-214E-B46F-0F2E88E37A36}" type="slidenum">
              <a:rPr lang="en-US" smtClean="0"/>
              <a:t>20</a:t>
            </a:fld>
            <a:endParaRPr lang="en-US"/>
          </a:p>
        </p:txBody>
      </p:sp>
    </p:spTree>
    <p:extLst>
      <p:ext uri="{BB962C8B-B14F-4D97-AF65-F5344CB8AC3E}">
        <p14:creationId xmlns:p14="http://schemas.microsoft.com/office/powerpoint/2010/main" val="24786058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Dating</a:t>
            </a:r>
            <a:r>
              <a:rPr lang="en-US" baseline="0" dirty="0"/>
              <a:t> back to 3.7, we added a “new” mobile profile.  There was only one problem.  In many cases, two views had to be designed to accommodate different display types.  Challenges existed as mobile device were adopted.  How were you supposed to have a single screen layout that worked for a desktop and small mobile phone?   Some large graphics couldn’t easily scale, touch actions couldn’t be evoked, how were you supposed to deal with keyboards popping up?</a:t>
            </a:r>
          </a:p>
          <a:p>
            <a:endParaRPr lang="en-US" baseline="0" dirty="0"/>
          </a:p>
          <a:p>
            <a:r>
              <a:rPr lang="en-US" baseline="0" dirty="0"/>
              <a:t>In 4.6, we’ve completed overhauled the HX profile, and adopted a “mobile first” mentality.</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48FF5315-8608-214E-B46F-0F2E88E37A36}" type="slidenum">
              <a:rPr lang="en-US" smtClean="0"/>
              <a:t>21</a:t>
            </a:fld>
            <a:endParaRPr lang="en-US"/>
          </a:p>
        </p:txBody>
      </p:sp>
    </p:spTree>
    <p:extLst>
      <p:ext uri="{BB962C8B-B14F-4D97-AF65-F5344CB8AC3E}">
        <p14:creationId xmlns:p14="http://schemas.microsoft.com/office/powerpoint/2010/main" val="38404771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We started by making sure basic page elements like the Nav tree, search bar, icons and now commands respond appropriately.  By setting up progressive points based on resolution, certain navigational, tool bar and more would dynamically change to optimize real estate.  </a:t>
            </a:r>
          </a:p>
          <a:p>
            <a:endParaRPr lang="en-US" baseline="0" dirty="0"/>
          </a:p>
        </p:txBody>
      </p:sp>
      <p:sp>
        <p:nvSpPr>
          <p:cNvPr id="4" name="Slide Number Placeholder 3"/>
          <p:cNvSpPr>
            <a:spLocks noGrp="1"/>
          </p:cNvSpPr>
          <p:nvPr>
            <p:ph type="sldNum" sz="quarter" idx="10"/>
          </p:nvPr>
        </p:nvSpPr>
        <p:spPr/>
        <p:txBody>
          <a:bodyPr/>
          <a:lstStyle/>
          <a:p>
            <a:fld id="{48FF5315-8608-214E-B46F-0F2E88E37A36}" type="slidenum">
              <a:rPr lang="en-US" smtClean="0"/>
              <a:t>22</a:t>
            </a:fld>
            <a:endParaRPr lang="en-US"/>
          </a:p>
        </p:txBody>
      </p:sp>
    </p:spTree>
    <p:extLst>
      <p:ext uri="{BB962C8B-B14F-4D97-AF65-F5344CB8AC3E}">
        <p14:creationId xmlns:p14="http://schemas.microsoft.com/office/powerpoint/2010/main" val="30045248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Next, we setup scaling limits so common gestures like pinch to zoom are useful.</a:t>
            </a:r>
          </a:p>
          <a:p>
            <a:endParaRPr lang="en-US" baseline="0" dirty="0"/>
          </a:p>
          <a:p>
            <a:r>
              <a:rPr lang="en-US" baseline="0" dirty="0"/>
              <a:t>Next we came up with new filters that could be used.  For example, being able to apply a hybrid canvas and scroll pane to a view.   When sizing a large graphic, the fit to ratio option could be set with limits when reducing screen size from a 4k display down to a phone, once the minimum size limit was reached, only then would the scroll pane appear.  While this change is simple, it allows for much more flexibility than before.</a:t>
            </a:r>
          </a:p>
          <a:p>
            <a:endParaRPr lang="en-US" baseline="0" dirty="0"/>
          </a:p>
        </p:txBody>
      </p:sp>
      <p:sp>
        <p:nvSpPr>
          <p:cNvPr id="4" name="Slide Number Placeholder 3"/>
          <p:cNvSpPr>
            <a:spLocks noGrp="1"/>
          </p:cNvSpPr>
          <p:nvPr>
            <p:ph type="sldNum" sz="quarter" idx="10"/>
          </p:nvPr>
        </p:nvSpPr>
        <p:spPr/>
        <p:txBody>
          <a:bodyPr/>
          <a:lstStyle/>
          <a:p>
            <a:fld id="{48FF5315-8608-214E-B46F-0F2E88E37A36}" type="slidenum">
              <a:rPr lang="en-US" smtClean="0"/>
              <a:t>23</a:t>
            </a:fld>
            <a:endParaRPr lang="en-US"/>
          </a:p>
        </p:txBody>
      </p:sp>
    </p:spTree>
    <p:extLst>
      <p:ext uri="{BB962C8B-B14F-4D97-AF65-F5344CB8AC3E}">
        <p14:creationId xmlns:p14="http://schemas.microsoft.com/office/powerpoint/2010/main" val="22322295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Next, we setup scaling limits so common gestures like pinch to zoom are useful.</a:t>
            </a:r>
          </a:p>
          <a:p>
            <a:endParaRPr lang="en-US" baseline="0" dirty="0"/>
          </a:p>
          <a:p>
            <a:r>
              <a:rPr lang="en-US" baseline="0" dirty="0"/>
              <a:t>Next we came up with new filters that could be used.  For example, being able to apply a hybrid canvas and scroll pane to a view.   When sizing a large graphic, the fit to ratio option could be set with limits when reducing screen size from a 4k display down to a phone, once the minimum size limit was reached, only then would the scroll pane appear.  While this change is simple, it allows for much more flexibility than before.</a:t>
            </a:r>
          </a:p>
          <a:p>
            <a:endParaRPr lang="en-US" baseline="0" dirty="0"/>
          </a:p>
        </p:txBody>
      </p:sp>
      <p:sp>
        <p:nvSpPr>
          <p:cNvPr id="4" name="Slide Number Placeholder 3"/>
          <p:cNvSpPr>
            <a:spLocks noGrp="1"/>
          </p:cNvSpPr>
          <p:nvPr>
            <p:ph type="sldNum" sz="quarter" idx="10"/>
          </p:nvPr>
        </p:nvSpPr>
        <p:spPr/>
        <p:txBody>
          <a:bodyPr/>
          <a:lstStyle/>
          <a:p>
            <a:fld id="{48FF5315-8608-214E-B46F-0F2E88E37A36}" type="slidenum">
              <a:rPr lang="en-US" smtClean="0"/>
              <a:t>24</a:t>
            </a:fld>
            <a:endParaRPr lang="en-US"/>
          </a:p>
        </p:txBody>
      </p:sp>
    </p:spTree>
    <p:extLst>
      <p:ext uri="{BB962C8B-B14F-4D97-AF65-F5344CB8AC3E}">
        <p14:creationId xmlns:p14="http://schemas.microsoft.com/office/powerpoint/2010/main" val="17609286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Finally, for each of these new settings, we provide a filter.  In 4.6, these are on by default, to save you time when upgrading.  They can be disabled on a page by page basis if desired.</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48FF5315-8608-214E-B46F-0F2E88E37A36}" type="slidenum">
              <a:rPr lang="en-US" smtClean="0"/>
              <a:t>25</a:t>
            </a:fld>
            <a:endParaRPr lang="en-US"/>
          </a:p>
        </p:txBody>
      </p:sp>
    </p:spTree>
    <p:extLst>
      <p:ext uri="{BB962C8B-B14F-4D97-AF65-F5344CB8AC3E}">
        <p14:creationId xmlns:p14="http://schemas.microsoft.com/office/powerpoint/2010/main" val="39511575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Dating</a:t>
            </a:r>
            <a:r>
              <a:rPr lang="en-US" baseline="0" dirty="0"/>
              <a:t> back to 3.7, we added a “new” mobile profile.  There was only one problem.  In many cases, two views had to be designed to accommodate different display types.  Challenges existed as mobile device were adopted.  How were you supposed to have a single screen layout that worked for a desktop and small mobile phone?   Some large graphics couldn’t easily scale, touch actions couldn’t be evoked, how were you supposed to deal with keyboards popping up?</a:t>
            </a:r>
          </a:p>
          <a:p>
            <a:endParaRPr lang="en-US" baseline="0" dirty="0"/>
          </a:p>
          <a:p>
            <a:r>
              <a:rPr lang="en-US" baseline="0" dirty="0"/>
              <a:t>In 4.6, we’ve completed overhauled the HX profile, and adopted a “mobile first” mentality.</a:t>
            </a:r>
          </a:p>
          <a:p>
            <a:endParaRPr lang="en-US" baseline="0" dirty="0"/>
          </a:p>
        </p:txBody>
      </p:sp>
      <p:sp>
        <p:nvSpPr>
          <p:cNvPr id="4" name="Slide Number Placeholder 3"/>
          <p:cNvSpPr>
            <a:spLocks noGrp="1"/>
          </p:cNvSpPr>
          <p:nvPr>
            <p:ph type="sldNum" sz="quarter" idx="10"/>
          </p:nvPr>
        </p:nvSpPr>
        <p:spPr/>
        <p:txBody>
          <a:bodyPr/>
          <a:lstStyle/>
          <a:p>
            <a:fld id="{48FF5315-8608-214E-B46F-0F2E88E37A36}" type="slidenum">
              <a:rPr lang="en-US" smtClean="0"/>
              <a:t>26</a:t>
            </a:fld>
            <a:endParaRPr lang="en-US"/>
          </a:p>
        </p:txBody>
      </p:sp>
    </p:spTree>
    <p:extLst>
      <p:ext uri="{BB962C8B-B14F-4D97-AF65-F5344CB8AC3E}">
        <p14:creationId xmlns:p14="http://schemas.microsoft.com/office/powerpoint/2010/main" val="35206902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We started by making sure basic page elements like the Nav tree, search bar, icons and now commands respond appropriately.  By setting up progressive points based on resolution, certain navigational, tool bar and more would dynamically change to optimize real estate.  </a:t>
            </a:r>
          </a:p>
          <a:p>
            <a:endParaRPr lang="en-US" baseline="0" dirty="0"/>
          </a:p>
          <a:p>
            <a:r>
              <a:rPr lang="en-US" baseline="0" dirty="0"/>
              <a:t>Next, we setup scaling limits so common gestures like pinch to zoom are useful.</a:t>
            </a:r>
          </a:p>
          <a:p>
            <a:endParaRPr lang="en-US" baseline="0" dirty="0"/>
          </a:p>
          <a:p>
            <a:r>
              <a:rPr lang="en-US" baseline="0" dirty="0"/>
              <a:t>Next we came up with new filters that could be used.  For example, being able to apply a hybrid canvas and scroll pane to a view.   When sizing a large graphic, the fit to ratio option could be set with limits when reducing screen size from a 4k display down to a phone, once the minimum size limit was reached, only then would the scroll pane appear.  While this change is simple, it allows for much more flexibility than before.</a:t>
            </a:r>
          </a:p>
          <a:p>
            <a:endParaRPr lang="en-US" baseline="0" dirty="0"/>
          </a:p>
          <a:p>
            <a:r>
              <a:rPr lang="en-US" baseline="0" dirty="0"/>
              <a:t>Finally, for each of these new settings, we provide a filter.  In 4.6, these are on by default, to save you time when upgrading.  They can be disabled on a page by page basis if desired.</a:t>
            </a:r>
          </a:p>
          <a:p>
            <a:endParaRPr lang="en-US" baseline="0" dirty="0"/>
          </a:p>
        </p:txBody>
      </p:sp>
      <p:sp>
        <p:nvSpPr>
          <p:cNvPr id="4" name="Slide Number Placeholder 3"/>
          <p:cNvSpPr>
            <a:spLocks noGrp="1"/>
          </p:cNvSpPr>
          <p:nvPr>
            <p:ph type="sldNum" sz="quarter" idx="10"/>
          </p:nvPr>
        </p:nvSpPr>
        <p:spPr/>
        <p:txBody>
          <a:bodyPr/>
          <a:lstStyle/>
          <a:p>
            <a:fld id="{48FF5315-8608-214E-B46F-0F2E88E37A36}" type="slidenum">
              <a:rPr lang="en-US" smtClean="0"/>
              <a:t>27</a:t>
            </a:fld>
            <a:endParaRPr lang="en-US"/>
          </a:p>
        </p:txBody>
      </p:sp>
    </p:spTree>
    <p:extLst>
      <p:ext uri="{BB962C8B-B14F-4D97-AF65-F5344CB8AC3E}">
        <p14:creationId xmlns:p14="http://schemas.microsoft.com/office/powerpoint/2010/main" val="29702972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next big development</a:t>
            </a:r>
            <a:r>
              <a:rPr lang="en-US" baseline="0" dirty="0"/>
              <a:t> was mapped out after taking a hard look at supervisor construction.  In 4.0 we introduced tagging and templating.  This paved the way for use of metadata inside the building, and templates allow us to do this consistently.  </a:t>
            </a:r>
          </a:p>
          <a:p>
            <a:endParaRPr lang="en-US" baseline="0" dirty="0"/>
          </a:p>
          <a:p>
            <a:r>
              <a:rPr lang="en-US" baseline="0" dirty="0"/>
              <a:t>Still, to build a system it still starts with integrating devices into the JACE, then integrating JACEs into the Supervisor.  If only there was a better way?</a:t>
            </a:r>
            <a:endParaRPr lang="en-US" dirty="0"/>
          </a:p>
        </p:txBody>
      </p:sp>
      <p:sp>
        <p:nvSpPr>
          <p:cNvPr id="4" name="Slide Number Placeholder 3"/>
          <p:cNvSpPr>
            <a:spLocks noGrp="1"/>
          </p:cNvSpPr>
          <p:nvPr>
            <p:ph type="sldNum" sz="quarter" idx="10"/>
          </p:nvPr>
        </p:nvSpPr>
        <p:spPr/>
        <p:txBody>
          <a:bodyPr/>
          <a:lstStyle/>
          <a:p>
            <a:fld id="{48FF5315-8608-214E-B46F-0F2E88E37A36}" type="slidenum">
              <a:rPr lang="en-US" smtClean="0"/>
              <a:t>28</a:t>
            </a:fld>
            <a:endParaRPr lang="en-US"/>
          </a:p>
        </p:txBody>
      </p:sp>
    </p:spTree>
    <p:extLst>
      <p:ext uri="{BB962C8B-B14F-4D97-AF65-F5344CB8AC3E}">
        <p14:creationId xmlns:p14="http://schemas.microsoft.com/office/powerpoint/2010/main" val="35089029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of you are aware of the small start up called google.  They had a great idea to build a search engine that could easily find</a:t>
            </a:r>
            <a:r>
              <a:rPr lang="en-US" baseline="0" dirty="0"/>
              <a:t> what you are looking for.  </a:t>
            </a:r>
          </a:p>
          <a:p>
            <a:endParaRPr lang="en-US" baseline="0" dirty="0"/>
          </a:p>
          <a:p>
            <a:r>
              <a:rPr lang="en-US" baseline="0" dirty="0"/>
              <a:t>Examples of searches?</a:t>
            </a:r>
          </a:p>
          <a:p>
            <a:endParaRPr lang="en-US" baseline="0" dirty="0"/>
          </a:p>
          <a:p>
            <a:r>
              <a:rPr lang="en-US" baseline="0" dirty="0"/>
              <a:t>Best bar in New Orleans?</a:t>
            </a:r>
          </a:p>
          <a:p>
            <a:r>
              <a:rPr lang="en-US" baseline="0" dirty="0"/>
              <a:t>Best drink on bourbon street?</a:t>
            </a:r>
          </a:p>
          <a:p>
            <a:r>
              <a:rPr lang="en-US" baseline="0" dirty="0"/>
              <a:t>Best hangover cure?</a:t>
            </a:r>
          </a:p>
          <a:p>
            <a:r>
              <a:rPr lang="en-US" baseline="0" dirty="0"/>
              <a:t>How did I get all these </a:t>
            </a:r>
            <a:r>
              <a:rPr lang="en-US" baseline="0" dirty="0" err="1"/>
              <a:t>beeds</a:t>
            </a:r>
            <a:r>
              <a:rPr lang="en-US" baseline="0" dirty="0"/>
              <a:t>?</a:t>
            </a:r>
          </a:p>
          <a:p>
            <a:r>
              <a:rPr lang="en-US" baseline="0" dirty="0"/>
              <a:t>Sure!</a:t>
            </a:r>
          </a:p>
          <a:p>
            <a:endParaRPr lang="en-US" baseline="0" dirty="0"/>
          </a:p>
          <a:p>
            <a:r>
              <a:rPr lang="en-US" baseline="0" dirty="0"/>
              <a:t>In any case, this is made possible in part by </a:t>
            </a:r>
            <a:r>
              <a:rPr lang="en-US" baseline="0" dirty="0" err="1"/>
              <a:t>googlebot</a:t>
            </a:r>
            <a:r>
              <a:rPr lang="en-US" baseline="0" dirty="0"/>
              <a:t>.  Periodically, the web is searched and a database is continuously updated.  It knows what you want before you want it!</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48FF5315-8608-214E-B46F-0F2E88E37A36}" type="slidenum">
              <a:rPr lang="en-US" smtClean="0"/>
              <a:t>29</a:t>
            </a:fld>
            <a:endParaRPr lang="en-US"/>
          </a:p>
        </p:txBody>
      </p:sp>
    </p:spTree>
    <p:extLst>
      <p:ext uri="{BB962C8B-B14F-4D97-AF65-F5344CB8AC3E}">
        <p14:creationId xmlns:p14="http://schemas.microsoft.com/office/powerpoint/2010/main" val="32698296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I want</a:t>
            </a:r>
            <a:r>
              <a:rPr lang="en-US" baseline="0" dirty="0"/>
              <a:t> to put something on the table.</a:t>
            </a:r>
          </a:p>
          <a:p>
            <a:endParaRPr lang="en-US" baseline="0" dirty="0"/>
          </a:p>
          <a:p>
            <a:r>
              <a:rPr lang="en-US" baseline="0" dirty="0"/>
              <a:t>Here are two competitive sports that require you to outscore your opponent.  Both require great talent, dedication and determinism.  However, I think the strategy behind these two games can be quite different.  </a:t>
            </a:r>
          </a:p>
          <a:p>
            <a:endParaRPr lang="en-US" baseline="0" dirty="0"/>
          </a:p>
          <a:p>
            <a:r>
              <a:rPr lang="en-US" baseline="0" dirty="0"/>
              <a:t>In Basketball’s case a strong team is always a great thing.  However, you can show that having a few great players on your team can be a recipe for success.  For example, take Michael Jordan or Wilt Chamberlain.  In the latter, Wilt once made a record for scoring 100 points in a single game.  In many cases that would be a good target for the total number of points scored by the entire team in a game.</a:t>
            </a:r>
          </a:p>
          <a:p>
            <a:endParaRPr lang="en-US" baseline="0" dirty="0"/>
          </a:p>
          <a:p>
            <a:r>
              <a:rPr lang="en-US" baseline="0" dirty="0"/>
              <a:t>Hockey’s a little different.  Sometimes a game can end with 1-0 and often does.  It is not as easy to score and requires the entire team to get the puck from one end to the other.  We refer to the redwings in the 50s and the oilers in the 80s as having a dynasty. In this sense, the strength of each team member is important.  How bad is your worse player or weakest link is big question?</a:t>
            </a:r>
          </a:p>
          <a:p>
            <a:endParaRPr lang="en-US" baseline="0" dirty="0"/>
          </a:p>
          <a:p>
            <a:r>
              <a:rPr lang="en-US" baseline="0" dirty="0"/>
              <a:t>I think about the Niagara community in that same sense.  The goal for Tridium is to provide you, the community, with the best framework possible.  The framework is a foundation of your BAS system, and it needs to be strong.  </a:t>
            </a:r>
            <a:endParaRPr lang="en-US" dirty="0"/>
          </a:p>
        </p:txBody>
      </p:sp>
      <p:sp>
        <p:nvSpPr>
          <p:cNvPr id="4" name="Slide Number Placeholder 3"/>
          <p:cNvSpPr>
            <a:spLocks noGrp="1"/>
          </p:cNvSpPr>
          <p:nvPr>
            <p:ph type="sldNum" sz="quarter" idx="10"/>
          </p:nvPr>
        </p:nvSpPr>
        <p:spPr/>
        <p:txBody>
          <a:bodyPr/>
          <a:lstStyle/>
          <a:p>
            <a:fld id="{48FF5315-8608-214E-B46F-0F2E88E37A36}" type="slidenum">
              <a:rPr lang="en-US" smtClean="0"/>
              <a:t>3</a:t>
            </a:fld>
            <a:endParaRPr lang="en-US"/>
          </a:p>
        </p:txBody>
      </p:sp>
    </p:spTree>
    <p:extLst>
      <p:ext uri="{BB962C8B-B14F-4D97-AF65-F5344CB8AC3E}">
        <p14:creationId xmlns:p14="http://schemas.microsoft.com/office/powerpoint/2010/main" val="41196358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thought</a:t>
            </a:r>
            <a:r>
              <a:rPr lang="en-US" baseline="0" dirty="0"/>
              <a:t> that was a great idea, and in turn constructed </a:t>
            </a:r>
            <a:r>
              <a:rPr lang="en-US" baseline="0" dirty="0" err="1"/>
              <a:t>Edbot</a:t>
            </a:r>
            <a:r>
              <a:rPr lang="en-US" baseline="0" dirty="0"/>
              <a:t> (or System DB), the Niagara Supervisor that knows everything.</a:t>
            </a:r>
          </a:p>
          <a:p>
            <a:endParaRPr lang="en-US" baseline="0" dirty="0"/>
          </a:p>
          <a:p>
            <a:r>
              <a:rPr lang="en-US" baseline="0" dirty="0"/>
              <a:t>It all starts with an indexing service, which periodically crawls through the JACE network and pulls in component data.  Currently, we recommend indexing once a day.  </a:t>
            </a:r>
            <a:endParaRPr lang="en-US" dirty="0"/>
          </a:p>
          <a:p>
            <a:endParaRPr lang="en-US" dirty="0"/>
          </a:p>
          <a:p>
            <a:r>
              <a:rPr lang="en-US" dirty="0"/>
              <a:t>The System DB/System Indexing feature crawls the JACEs for </a:t>
            </a:r>
            <a:r>
              <a:rPr lang="en-US" b="1" i="1" dirty="0"/>
              <a:t>components</a:t>
            </a:r>
            <a:r>
              <a:rPr lang="en-US" dirty="0"/>
              <a:t> and their tags/relations (e.g. networks, devices, points, schedules, </a:t>
            </a:r>
            <a:r>
              <a:rPr lang="en-US" dirty="0" err="1"/>
              <a:t>etc</a:t>
            </a:r>
            <a:r>
              <a:rPr lang="en-US" dirty="0"/>
              <a:t>).  While It does </a:t>
            </a:r>
            <a:r>
              <a:rPr lang="en-US" i="1" dirty="0"/>
              <a:t>not</a:t>
            </a:r>
            <a:r>
              <a:rPr lang="en-US" dirty="0"/>
              <a:t> automatically retrieve non-Component information, such as alarms or histories – (those are still configured the way they always have using </a:t>
            </a:r>
            <a:r>
              <a:rPr lang="en-US" dirty="0" err="1"/>
              <a:t>NiagaraNetwork</a:t>
            </a:r>
            <a:r>
              <a:rPr lang="en-US" dirty="0"/>
              <a:t>, but) in many cases, once you set them up, they can seamlessly integrate with the component data retrieved from the System DB.  So now you can get access to the networks, devices, points, schedules, etc. (and their </a:t>
            </a:r>
            <a:r>
              <a:rPr lang="en-US" dirty="0" err="1"/>
              <a:t>px</a:t>
            </a:r>
            <a:r>
              <a:rPr lang="en-US" dirty="0"/>
              <a:t> graphics) that span across your entire Niagara system, simply by accessing the supervisor.  We do this by</a:t>
            </a:r>
            <a:r>
              <a:rPr lang="en-US" baseline="0" dirty="0"/>
              <a:t> using</a:t>
            </a:r>
            <a:r>
              <a:rPr lang="en-US" dirty="0"/>
              <a:t> Niagara </a:t>
            </a:r>
            <a:r>
              <a:rPr lang="en-US" dirty="0" err="1"/>
              <a:t>virtuals</a:t>
            </a:r>
            <a:r>
              <a:rPr lang="en-US" dirty="0"/>
              <a:t> when we query the System DB at the supervisor level.</a:t>
            </a:r>
          </a:p>
          <a:p>
            <a:endParaRPr lang="en-US" dirty="0"/>
          </a:p>
          <a:p>
            <a:r>
              <a:rPr lang="en-US" dirty="0"/>
              <a:t>Now with </a:t>
            </a:r>
            <a:r>
              <a:rPr lang="en-US" dirty="0" err="1"/>
              <a:t>EdBot</a:t>
            </a:r>
            <a:r>
              <a:rPr lang="en-US" dirty="0"/>
              <a:t>, the supervisor is now more powerful than ever.  </a:t>
            </a:r>
          </a:p>
          <a:p>
            <a:endParaRPr lang="en-US" dirty="0"/>
          </a:p>
          <a:p>
            <a:r>
              <a:rPr lang="en-US" dirty="0"/>
              <a:t>Stop by the booth,</a:t>
            </a:r>
            <a:r>
              <a:rPr lang="en-US" baseline="0" dirty="0"/>
              <a:t> and watch the demo in person for building a complete system hierarchy from a multi JACE system in just a few moments.</a:t>
            </a:r>
            <a:endParaRPr lang="en-US" dirty="0"/>
          </a:p>
          <a:p>
            <a:endParaRPr lang="en-GB" dirty="0"/>
          </a:p>
        </p:txBody>
      </p:sp>
      <p:sp>
        <p:nvSpPr>
          <p:cNvPr id="4" name="Slide Number Placeholder 3"/>
          <p:cNvSpPr>
            <a:spLocks noGrp="1"/>
          </p:cNvSpPr>
          <p:nvPr>
            <p:ph type="sldNum" sz="quarter" idx="10"/>
          </p:nvPr>
        </p:nvSpPr>
        <p:spPr/>
        <p:txBody>
          <a:bodyPr/>
          <a:lstStyle/>
          <a:p>
            <a:fld id="{48FF5315-8608-214E-B46F-0F2E88E37A36}" type="slidenum">
              <a:rPr lang="en-US" smtClean="0"/>
              <a:t>30</a:t>
            </a:fld>
            <a:endParaRPr lang="en-US"/>
          </a:p>
        </p:txBody>
      </p:sp>
    </p:spTree>
    <p:extLst>
      <p:ext uri="{BB962C8B-B14F-4D97-AF65-F5344CB8AC3E}">
        <p14:creationId xmlns:p14="http://schemas.microsoft.com/office/powerpoint/2010/main" val="39389047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it’s not going</a:t>
            </a:r>
            <a:r>
              <a:rPr lang="en-US" baseline="0" dirty="0"/>
              <a:t> to be a new Niagara release without a major security addition.</a:t>
            </a:r>
          </a:p>
          <a:p>
            <a:endParaRPr lang="en-US" baseline="0" dirty="0"/>
          </a:p>
          <a:p>
            <a:r>
              <a:rPr lang="en-US" baseline="0" dirty="0"/>
              <a:t>Anyone here working with </a:t>
            </a:r>
            <a:r>
              <a:rPr lang="en-US" dirty="0"/>
              <a:t>the GSA,</a:t>
            </a:r>
            <a:r>
              <a:rPr lang="en-US" baseline="0" dirty="0"/>
              <a:t> DOD or banks?</a:t>
            </a:r>
          </a:p>
          <a:p>
            <a:endParaRPr lang="en-US" baseline="0" dirty="0"/>
          </a:p>
          <a:p>
            <a:r>
              <a:rPr lang="en-US" baseline="0" dirty="0"/>
              <a:t>NIST published a specification for encryption standards, and we are now happy to say Niagara 4.6 will utilize a FIPS verified module.  Keep in mind this is a mandate when working with many government sites now.</a:t>
            </a:r>
          </a:p>
          <a:p>
            <a:endParaRPr lang="en-US" baseline="0" dirty="0"/>
          </a:p>
        </p:txBody>
      </p:sp>
      <p:sp>
        <p:nvSpPr>
          <p:cNvPr id="4" name="Slide Number Placeholder 3"/>
          <p:cNvSpPr>
            <a:spLocks noGrp="1"/>
          </p:cNvSpPr>
          <p:nvPr>
            <p:ph type="sldNum" sz="quarter" idx="10"/>
          </p:nvPr>
        </p:nvSpPr>
        <p:spPr/>
        <p:txBody>
          <a:bodyPr/>
          <a:lstStyle/>
          <a:p>
            <a:fld id="{48FF5315-8608-214E-B46F-0F2E88E37A36}" type="slidenum">
              <a:rPr lang="en-US" smtClean="0"/>
              <a:t>31</a:t>
            </a:fld>
            <a:endParaRPr lang="en-US"/>
          </a:p>
        </p:txBody>
      </p:sp>
    </p:spTree>
    <p:extLst>
      <p:ext uri="{BB962C8B-B14F-4D97-AF65-F5344CB8AC3E}">
        <p14:creationId xmlns:p14="http://schemas.microsoft.com/office/powerpoint/2010/main" val="554514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you may not realize it, but you like this slide.</a:t>
            </a:r>
            <a:r>
              <a:rPr lang="en-US" baseline="0" dirty="0"/>
              <a:t>  </a:t>
            </a:r>
          </a:p>
          <a:p>
            <a:endParaRPr lang="en-US" baseline="0" dirty="0"/>
          </a:p>
          <a:p>
            <a:r>
              <a:rPr lang="en-US" baseline="0" dirty="0"/>
              <a:t>It’s for one of two reasons…</a:t>
            </a:r>
          </a:p>
          <a:p>
            <a:endParaRPr lang="en-US" baseline="0" dirty="0"/>
          </a:p>
          <a:p>
            <a:r>
              <a:rPr lang="en-US" baseline="0" dirty="0"/>
              <a:t>One possibility is it is my last slide?</a:t>
            </a:r>
          </a:p>
          <a:p>
            <a:r>
              <a:rPr lang="en-US" baseline="0" dirty="0"/>
              <a:t>The other option is it is going to be the coolest thing you’ve ever seen.  Before you is a typical break down of the time involved to setup and deploy a controls job.  Obviously, it is just an average case, but when you add it up, significant time is spent setting up, installing, commissioning, and getting back off the site.</a:t>
            </a:r>
          </a:p>
          <a:p>
            <a:endParaRPr lang="en-US" baseline="0" dirty="0"/>
          </a:p>
          <a:p>
            <a:r>
              <a:rPr lang="en-US" baseline="0" dirty="0"/>
              <a:t>As part of our edge strategy we’ve come up with new tools that will dramatically reduce the labor needed to setup everything from supervisor down to unitary controllers.  However, I can’t steel Brent’s thunder.  </a:t>
            </a:r>
          </a:p>
          <a:p>
            <a:endParaRPr lang="en-US" baseline="0" dirty="0"/>
          </a:p>
          <a:p>
            <a:r>
              <a:rPr lang="en-US" baseline="0" dirty="0"/>
              <a:t>With that, I’d like to hand the Mic over to Brent and let him give you an update on all things hardware and introduce our new Edge tools.    </a:t>
            </a:r>
            <a:endParaRPr lang="en-US" dirty="0"/>
          </a:p>
        </p:txBody>
      </p:sp>
      <p:sp>
        <p:nvSpPr>
          <p:cNvPr id="4" name="Slide Number Placeholder 3"/>
          <p:cNvSpPr>
            <a:spLocks noGrp="1"/>
          </p:cNvSpPr>
          <p:nvPr>
            <p:ph type="sldNum" sz="quarter" idx="10"/>
          </p:nvPr>
        </p:nvSpPr>
        <p:spPr/>
        <p:txBody>
          <a:bodyPr/>
          <a:lstStyle/>
          <a:p>
            <a:fld id="{48FF5315-8608-214E-B46F-0F2E88E37A36}" type="slidenum">
              <a:rPr lang="en-US" smtClean="0"/>
              <a:t>32</a:t>
            </a:fld>
            <a:endParaRPr lang="en-US"/>
          </a:p>
        </p:txBody>
      </p:sp>
    </p:spTree>
    <p:extLst>
      <p:ext uri="{BB962C8B-B14F-4D97-AF65-F5344CB8AC3E}">
        <p14:creationId xmlns:p14="http://schemas.microsoft.com/office/powerpoint/2010/main" val="14712512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FF5315-8608-214E-B46F-0F2E88E37A36}" type="slidenum">
              <a:rPr lang="en-US" smtClean="0"/>
              <a:t>33</a:t>
            </a:fld>
            <a:endParaRPr lang="en-US"/>
          </a:p>
        </p:txBody>
      </p:sp>
    </p:spTree>
    <p:extLst>
      <p:ext uri="{BB962C8B-B14F-4D97-AF65-F5344CB8AC3E}">
        <p14:creationId xmlns:p14="http://schemas.microsoft.com/office/powerpoint/2010/main" val="14353984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baseline="0" dirty="0"/>
              <a:t>Security -&gt; no other IP based building network has the security…</a:t>
            </a:r>
            <a:endParaRPr lang="en-US" dirty="0"/>
          </a:p>
        </p:txBody>
      </p:sp>
      <p:sp>
        <p:nvSpPr>
          <p:cNvPr id="4" name="Slide Number Placeholder 3"/>
          <p:cNvSpPr>
            <a:spLocks noGrp="1"/>
          </p:cNvSpPr>
          <p:nvPr>
            <p:ph type="sldNum" sz="quarter" idx="10"/>
          </p:nvPr>
        </p:nvSpPr>
        <p:spPr/>
        <p:txBody>
          <a:bodyPr/>
          <a:lstStyle/>
          <a:p>
            <a:fld id="{48FF5315-8608-214E-B46F-0F2E88E37A36}" type="slidenum">
              <a:rPr lang="en-US" smtClean="0"/>
              <a:t>34</a:t>
            </a:fld>
            <a:endParaRPr lang="en-US"/>
          </a:p>
        </p:txBody>
      </p:sp>
    </p:spTree>
    <p:extLst>
      <p:ext uri="{BB962C8B-B14F-4D97-AF65-F5344CB8AC3E}">
        <p14:creationId xmlns:p14="http://schemas.microsoft.com/office/powerpoint/2010/main" val="21336877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Daisy chain..    E10</a:t>
            </a:r>
            <a:r>
              <a:rPr lang="en-US" baseline="0" dirty="0"/>
              <a:t> -&gt; has Ethernet that helps ‘continue’ network..    JACE -&gt; expected to work across isolated networks and aggregate data across them.</a:t>
            </a:r>
            <a:endParaRPr lang="en-US" dirty="0"/>
          </a:p>
        </p:txBody>
      </p:sp>
      <p:sp>
        <p:nvSpPr>
          <p:cNvPr id="4" name="Slide Number Placeholder 3"/>
          <p:cNvSpPr>
            <a:spLocks noGrp="1"/>
          </p:cNvSpPr>
          <p:nvPr>
            <p:ph type="sldNum" sz="quarter" idx="10"/>
          </p:nvPr>
        </p:nvSpPr>
        <p:spPr/>
        <p:txBody>
          <a:bodyPr/>
          <a:lstStyle/>
          <a:p>
            <a:fld id="{48FF5315-8608-214E-B46F-0F2E88E37A36}" type="slidenum">
              <a:rPr lang="en-US" smtClean="0"/>
              <a:t>35</a:t>
            </a:fld>
            <a:endParaRPr lang="en-US"/>
          </a:p>
        </p:txBody>
      </p:sp>
    </p:spTree>
    <p:extLst>
      <p:ext uri="{BB962C8B-B14F-4D97-AF65-F5344CB8AC3E}">
        <p14:creationId xmlns:p14="http://schemas.microsoft.com/office/powerpoint/2010/main" val="27055832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endParaRPr lang="en-US" dirty="0"/>
          </a:p>
        </p:txBody>
      </p:sp>
      <p:sp>
        <p:nvSpPr>
          <p:cNvPr id="4" name="Slide Number Placeholder 3"/>
          <p:cNvSpPr>
            <a:spLocks noGrp="1"/>
          </p:cNvSpPr>
          <p:nvPr>
            <p:ph type="sldNum" sz="quarter" idx="10"/>
          </p:nvPr>
        </p:nvSpPr>
        <p:spPr/>
        <p:txBody>
          <a:bodyPr/>
          <a:lstStyle/>
          <a:p>
            <a:fld id="{48FF5315-8608-214E-B46F-0F2E88E37A36}" type="slidenum">
              <a:rPr lang="en-US" smtClean="0"/>
              <a:t>36</a:t>
            </a:fld>
            <a:endParaRPr lang="en-US"/>
          </a:p>
        </p:txBody>
      </p:sp>
    </p:spTree>
    <p:extLst>
      <p:ext uri="{BB962C8B-B14F-4D97-AF65-F5344CB8AC3E}">
        <p14:creationId xmlns:p14="http://schemas.microsoft.com/office/powerpoint/2010/main" val="34190770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Sell</a:t>
            </a:r>
            <a:r>
              <a:rPr lang="en-US" baseline="0" dirty="0"/>
              <a:t> that this is Niagara portability….</a:t>
            </a:r>
          </a:p>
          <a:p>
            <a:endParaRPr lang="en-US" baseline="0" dirty="0"/>
          </a:p>
          <a:p>
            <a:r>
              <a:rPr lang="en-US" baseline="0" dirty="0"/>
              <a:t>Analytics -&gt; automatically invoke rules based on tags to generate alarms and reports.</a:t>
            </a:r>
            <a:endParaRPr lang="en-US" dirty="0"/>
          </a:p>
        </p:txBody>
      </p:sp>
      <p:sp>
        <p:nvSpPr>
          <p:cNvPr id="4" name="Slide Number Placeholder 3"/>
          <p:cNvSpPr>
            <a:spLocks noGrp="1"/>
          </p:cNvSpPr>
          <p:nvPr>
            <p:ph type="sldNum" sz="quarter" idx="10"/>
          </p:nvPr>
        </p:nvSpPr>
        <p:spPr/>
        <p:txBody>
          <a:bodyPr/>
          <a:lstStyle/>
          <a:p>
            <a:fld id="{48FF5315-8608-214E-B46F-0F2E88E37A36}" type="slidenum">
              <a:rPr lang="en-US" smtClean="0"/>
              <a:t>45</a:t>
            </a:fld>
            <a:endParaRPr lang="en-US"/>
          </a:p>
        </p:txBody>
      </p:sp>
    </p:spTree>
    <p:extLst>
      <p:ext uri="{BB962C8B-B14F-4D97-AF65-F5344CB8AC3E}">
        <p14:creationId xmlns:p14="http://schemas.microsoft.com/office/powerpoint/2010/main" val="3506741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dirty="0"/>
          </a:p>
        </p:txBody>
      </p:sp>
      <p:sp>
        <p:nvSpPr>
          <p:cNvPr id="4" name="Slide Number Placeholder 3"/>
          <p:cNvSpPr>
            <a:spLocks noGrp="1"/>
          </p:cNvSpPr>
          <p:nvPr>
            <p:ph type="sldNum" sz="quarter" idx="10"/>
          </p:nvPr>
        </p:nvSpPr>
        <p:spPr/>
        <p:txBody>
          <a:bodyPr/>
          <a:lstStyle/>
          <a:p>
            <a:fld id="{48FF5315-8608-214E-B46F-0F2E88E37A36}" type="slidenum">
              <a:rPr lang="en-US" smtClean="0"/>
              <a:t>46</a:t>
            </a:fld>
            <a:endParaRPr lang="en-US"/>
          </a:p>
        </p:txBody>
      </p:sp>
    </p:spTree>
    <p:extLst>
      <p:ext uri="{BB962C8B-B14F-4D97-AF65-F5344CB8AC3E}">
        <p14:creationId xmlns:p14="http://schemas.microsoft.com/office/powerpoint/2010/main" val="42113036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FF5315-8608-214E-B46F-0F2E88E37A36}" type="slidenum">
              <a:rPr lang="en-US" smtClean="0"/>
              <a:t>47</a:t>
            </a:fld>
            <a:endParaRPr lang="en-US"/>
          </a:p>
        </p:txBody>
      </p:sp>
    </p:spTree>
    <p:extLst>
      <p:ext uri="{BB962C8B-B14F-4D97-AF65-F5344CB8AC3E}">
        <p14:creationId xmlns:p14="http://schemas.microsoft.com/office/powerpoint/2010/main" val="19080317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am I talking about?</a:t>
            </a:r>
          </a:p>
          <a:p>
            <a:endParaRPr lang="en-US" dirty="0"/>
          </a:p>
          <a:p>
            <a:r>
              <a:rPr lang="en-US" dirty="0"/>
              <a:t>During Kevin and Jim’s keynote, they spoke about the occupant</a:t>
            </a:r>
            <a:r>
              <a:rPr lang="en-US" baseline="0" dirty="0"/>
              <a:t> experience and innovation.</a:t>
            </a:r>
          </a:p>
          <a:p>
            <a:endParaRPr lang="en-US" baseline="0" dirty="0"/>
          </a:p>
          <a:p>
            <a:r>
              <a:rPr lang="en-US" baseline="0" dirty="0"/>
              <a:t>At Tridium, we are always working on making the framework better, adding extensions, removing duplicative steps and opening new doors.  Some of the key areas we’ve been working on are the mobile experience, analytics, security and time savings.   You’ll see these icons on subsequent slides to show you what key initiative that feature aligns with.</a:t>
            </a:r>
            <a:endParaRPr lang="en-US" dirty="0"/>
          </a:p>
        </p:txBody>
      </p:sp>
      <p:sp>
        <p:nvSpPr>
          <p:cNvPr id="4" name="Slide Number Placeholder 3"/>
          <p:cNvSpPr>
            <a:spLocks noGrp="1"/>
          </p:cNvSpPr>
          <p:nvPr>
            <p:ph type="sldNum" sz="quarter" idx="10"/>
          </p:nvPr>
        </p:nvSpPr>
        <p:spPr/>
        <p:txBody>
          <a:bodyPr/>
          <a:lstStyle/>
          <a:p>
            <a:fld id="{48FF5315-8608-214E-B46F-0F2E88E37A36}" type="slidenum">
              <a:rPr lang="en-US" smtClean="0"/>
              <a:t>4</a:t>
            </a:fld>
            <a:endParaRPr lang="en-US"/>
          </a:p>
        </p:txBody>
      </p:sp>
    </p:spTree>
    <p:extLst>
      <p:ext uri="{BB962C8B-B14F-4D97-AF65-F5344CB8AC3E}">
        <p14:creationId xmlns:p14="http://schemas.microsoft.com/office/powerpoint/2010/main" val="38617508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8FF5315-8608-214E-B46F-0F2E88E37A36}" type="slidenum">
              <a:rPr lang="en-US" smtClean="0"/>
              <a:t>49</a:t>
            </a:fld>
            <a:endParaRPr lang="en-US"/>
          </a:p>
        </p:txBody>
      </p:sp>
    </p:spTree>
    <p:extLst>
      <p:ext uri="{BB962C8B-B14F-4D97-AF65-F5344CB8AC3E}">
        <p14:creationId xmlns:p14="http://schemas.microsoft.com/office/powerpoint/2010/main" val="11707808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walk through our</a:t>
            </a:r>
            <a:r>
              <a:rPr lang="en-US" baseline="0" dirty="0"/>
              <a:t> new products, hopefully you will come away excited about new opportunities to improve the occupant experience for your customers.</a:t>
            </a:r>
          </a:p>
          <a:p>
            <a:endParaRPr lang="en-US" baseline="0" dirty="0"/>
          </a:p>
          <a:p>
            <a:r>
              <a:rPr lang="en-US" baseline="0" dirty="0"/>
              <a:t>Although we’ve also been hard at work on new cloud offerings and enterprise security, Today we will be covering the on premise BAS experience. </a:t>
            </a:r>
          </a:p>
          <a:p>
            <a:endParaRPr lang="en-US" baseline="0" dirty="0"/>
          </a:p>
          <a:p>
            <a:r>
              <a:rPr lang="en-US" baseline="0" dirty="0"/>
              <a:t>This includes new Niagara builds, Analytics updates, driver availability and platforms.</a:t>
            </a:r>
            <a:endParaRPr lang="en-US" dirty="0"/>
          </a:p>
        </p:txBody>
      </p:sp>
      <p:sp>
        <p:nvSpPr>
          <p:cNvPr id="4" name="Slide Number Placeholder 3"/>
          <p:cNvSpPr>
            <a:spLocks noGrp="1"/>
          </p:cNvSpPr>
          <p:nvPr>
            <p:ph type="sldNum" sz="quarter" idx="10"/>
          </p:nvPr>
        </p:nvSpPr>
        <p:spPr/>
        <p:txBody>
          <a:bodyPr/>
          <a:lstStyle/>
          <a:p>
            <a:fld id="{48FF5315-8608-214E-B46F-0F2E88E37A36}" type="slidenum">
              <a:rPr lang="en-US" smtClean="0"/>
              <a:t>5</a:t>
            </a:fld>
            <a:endParaRPr lang="en-US"/>
          </a:p>
        </p:txBody>
      </p:sp>
    </p:spTree>
    <p:extLst>
      <p:ext uri="{BB962C8B-B14F-4D97-AF65-F5344CB8AC3E}">
        <p14:creationId xmlns:p14="http://schemas.microsoft.com/office/powerpoint/2010/main" val="21076527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 first is Niagara 4.4.</a:t>
            </a:r>
          </a:p>
          <a:p>
            <a:endParaRPr lang="en-US" dirty="0"/>
          </a:p>
          <a:p>
            <a:r>
              <a:rPr lang="en-US" dirty="0"/>
              <a:t>This is our latest release,</a:t>
            </a:r>
            <a:r>
              <a:rPr lang="en-US" baseline="0" dirty="0"/>
              <a:t> and is significant in a few key areas.  Let’s take a closer look at each of these.</a:t>
            </a:r>
            <a:endParaRPr lang="en-US" dirty="0"/>
          </a:p>
        </p:txBody>
      </p:sp>
      <p:sp>
        <p:nvSpPr>
          <p:cNvPr id="4" name="Slide Number Placeholder 3"/>
          <p:cNvSpPr>
            <a:spLocks noGrp="1"/>
          </p:cNvSpPr>
          <p:nvPr>
            <p:ph type="sldNum" sz="quarter" idx="10"/>
          </p:nvPr>
        </p:nvSpPr>
        <p:spPr/>
        <p:txBody>
          <a:bodyPr/>
          <a:lstStyle/>
          <a:p>
            <a:fld id="{48FF5315-8608-214E-B46F-0F2E88E37A36}" type="slidenum">
              <a:rPr lang="en-US" smtClean="0"/>
              <a:t>6</a:t>
            </a:fld>
            <a:endParaRPr lang="en-US"/>
          </a:p>
        </p:txBody>
      </p:sp>
    </p:spTree>
    <p:extLst>
      <p:ext uri="{BB962C8B-B14F-4D97-AF65-F5344CB8AC3E}">
        <p14:creationId xmlns:p14="http://schemas.microsoft.com/office/powerpoint/2010/main" val="2151944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Oh, what a long, great trip it’s been.  But, as you know, all good things must come to an end.  That doesn’t mean it can’t be an</a:t>
            </a:r>
            <a:r>
              <a:rPr lang="en-US" baseline="0" dirty="0"/>
              <a:t> easy transition though.</a:t>
            </a:r>
          </a:p>
          <a:p>
            <a:endParaRPr lang="en-US" baseline="0" dirty="0"/>
          </a:p>
          <a:p>
            <a:r>
              <a:rPr lang="en-US" baseline="0" dirty="0"/>
              <a:t>Niagara 4.4 is the last minor build that will support the JACE 3E, 6, 6E and 7 platforms.  Don’t panic though, we’ve built better support into 4.4 and plan to back it up for some time to come.  Like with AX, 4.4 will be supported with periodic builds if needed until 2021.  This means these platforms will continue to get updates as needed.</a:t>
            </a:r>
          </a:p>
          <a:p>
            <a:endParaRPr lang="en-US" baseline="0" dirty="0"/>
          </a:p>
          <a:p>
            <a:r>
              <a:rPr lang="en-US" baseline="0" dirty="0"/>
              <a:t>On the performance front we have also been working to listen to your feedback.   That means a faster UI is needed.  While not restricted to the legacy platforms alone, recent optimizations have opened the door to bring page loads down.  In some cases we measured 10+ second improvement.  </a:t>
            </a:r>
          </a:p>
          <a:p>
            <a:endParaRPr lang="en-US" baseline="0" dirty="0"/>
          </a:p>
          <a:p>
            <a:r>
              <a:rPr lang="en-US" baseline="0" dirty="0"/>
              <a:t>Finally, I’d also like to say we’ve added a new algorithm to these legacy platforms that helps ensure the health of the memory.  While some have experienced issues with reboots, and non-starts after reboots, this new algorithm has shown positive results in eliminating these conditions.  Since these platforms will continue to run for years to come, we recommend upgrading to the latest.</a:t>
            </a:r>
            <a:endParaRPr lang="en-US" dirty="0"/>
          </a:p>
        </p:txBody>
      </p:sp>
      <p:sp>
        <p:nvSpPr>
          <p:cNvPr id="4" name="Slide Number Placeholder 3"/>
          <p:cNvSpPr>
            <a:spLocks noGrp="1"/>
          </p:cNvSpPr>
          <p:nvPr>
            <p:ph type="sldNum" sz="quarter" idx="10"/>
          </p:nvPr>
        </p:nvSpPr>
        <p:spPr/>
        <p:txBody>
          <a:bodyPr/>
          <a:lstStyle/>
          <a:p>
            <a:fld id="{48FF5315-8608-214E-B46F-0F2E88E37A36}" type="slidenum">
              <a:rPr lang="en-US" smtClean="0"/>
              <a:t>7</a:t>
            </a:fld>
            <a:endParaRPr lang="en-US"/>
          </a:p>
        </p:txBody>
      </p:sp>
    </p:spTree>
    <p:extLst>
      <p:ext uri="{BB962C8B-B14F-4D97-AF65-F5344CB8AC3E}">
        <p14:creationId xmlns:p14="http://schemas.microsoft.com/office/powerpoint/2010/main" val="33835051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Onto the fun stuff, let’s talk about enterprise sites with multiple JACEs.  Any one familiar with a large</a:t>
            </a:r>
            <a:r>
              <a:rPr lang="en-US" baseline="0" dirty="0"/>
              <a:t> Niagara network</a:t>
            </a:r>
            <a:r>
              <a:rPr lang="en-US" dirty="0"/>
              <a:t> may have experienced the hassle</a:t>
            </a:r>
            <a:r>
              <a:rPr lang="en-US" baseline="0" dirty="0"/>
              <a:t> of logging into to multiple JACEs and/or supervisors to navigate your system.  </a:t>
            </a:r>
            <a:r>
              <a:rPr lang="en-US" dirty="0"/>
              <a:t>By</a:t>
            </a:r>
            <a:r>
              <a:rPr lang="en-US" baseline="0" dirty="0"/>
              <a:t> adopting SAML technology, each Niagara device can authenticate with a single </a:t>
            </a:r>
            <a:r>
              <a:rPr lang="en-US" baseline="0" dirty="0" err="1"/>
              <a:t>IdP</a:t>
            </a:r>
            <a:r>
              <a:rPr lang="en-US" baseline="0" dirty="0"/>
              <a:t>.  Now you won’t have to log into multiple stations when navigating through your Niagara network.  After logging into the first, the </a:t>
            </a:r>
            <a:r>
              <a:rPr lang="en-US" baseline="0" dirty="0" err="1"/>
              <a:t>IdP</a:t>
            </a:r>
            <a:r>
              <a:rPr lang="en-US" baseline="0" dirty="0"/>
              <a:t> will be used to authenticate each additional device.  Not only is this convenient and a time saving, it also utilizes the industries best security practices.  Log on and navigate your Niagara network easily and securely.  </a:t>
            </a:r>
          </a:p>
          <a:p>
            <a:endParaRPr lang="en-US" baseline="0" dirty="0"/>
          </a:p>
          <a:p>
            <a:r>
              <a:rPr lang="en-US" baseline="0" dirty="0"/>
              <a:t>More good news is many of your sites may already have an </a:t>
            </a:r>
            <a:r>
              <a:rPr lang="en-US" baseline="0" dirty="0" err="1"/>
              <a:t>IdP</a:t>
            </a:r>
            <a:r>
              <a:rPr lang="en-US" baseline="0" dirty="0"/>
              <a:t> such as </a:t>
            </a:r>
            <a:r>
              <a:rPr lang="en-US" baseline="0" dirty="0" err="1"/>
              <a:t>SalesForce</a:t>
            </a:r>
            <a:r>
              <a:rPr lang="en-US" baseline="0" dirty="0"/>
              <a:t>, Open AM, Shibboleth, or others.  So, getting started using this feature may be easier than you think.</a:t>
            </a:r>
            <a:endParaRPr lang="en-US" dirty="0"/>
          </a:p>
        </p:txBody>
      </p:sp>
      <p:sp>
        <p:nvSpPr>
          <p:cNvPr id="4" name="Slide Number Placeholder 3"/>
          <p:cNvSpPr>
            <a:spLocks noGrp="1"/>
          </p:cNvSpPr>
          <p:nvPr>
            <p:ph type="sldNum" sz="quarter" idx="10"/>
          </p:nvPr>
        </p:nvSpPr>
        <p:spPr/>
        <p:txBody>
          <a:bodyPr/>
          <a:lstStyle/>
          <a:p>
            <a:fld id="{48FF5315-8608-214E-B46F-0F2E88E37A36}" type="slidenum">
              <a:rPr lang="en-US" smtClean="0"/>
              <a:t>8</a:t>
            </a:fld>
            <a:endParaRPr lang="en-US"/>
          </a:p>
        </p:txBody>
      </p:sp>
    </p:spTree>
    <p:extLst>
      <p:ext uri="{BB962C8B-B14F-4D97-AF65-F5344CB8AC3E}">
        <p14:creationId xmlns:p14="http://schemas.microsoft.com/office/powerpoint/2010/main" val="14553598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83276">
              <a:defRPr/>
            </a:pPr>
            <a:r>
              <a:rPr lang="en-US" baseline="0" dirty="0"/>
              <a:t>While we are already working on modernizing some of the more traditional workbench views,  a</a:t>
            </a:r>
            <a:r>
              <a:rPr lang="en-US" dirty="0"/>
              <a:t>s we’ve continued working through AX migrations,</a:t>
            </a:r>
            <a:r>
              <a:rPr lang="en-US" baseline="0" dirty="0"/>
              <a:t> 4.4 is another milestone as the major user views are now complete.  Here, you can see an updated representation of the alarm console.  Not only is it HTML 5 friendly, but it has the power to filter alarms, acknowledge them, and change the view by hierarchy.</a:t>
            </a:r>
            <a:endParaRPr lang="en-US" dirty="0"/>
          </a:p>
        </p:txBody>
      </p:sp>
      <p:sp>
        <p:nvSpPr>
          <p:cNvPr id="4" name="Slide Number Placeholder 3"/>
          <p:cNvSpPr>
            <a:spLocks noGrp="1"/>
          </p:cNvSpPr>
          <p:nvPr>
            <p:ph type="sldNum" sz="quarter" idx="10"/>
          </p:nvPr>
        </p:nvSpPr>
        <p:spPr/>
        <p:txBody>
          <a:bodyPr/>
          <a:lstStyle/>
          <a:p>
            <a:fld id="{48FF5315-8608-214E-B46F-0F2E88E37A36}" type="slidenum">
              <a:rPr lang="en-US" smtClean="0"/>
              <a:t>9</a:t>
            </a:fld>
            <a:endParaRPr lang="en-US"/>
          </a:p>
        </p:txBody>
      </p:sp>
    </p:spTree>
    <p:extLst>
      <p:ext uri="{BB962C8B-B14F-4D97-AF65-F5344CB8AC3E}">
        <p14:creationId xmlns:p14="http://schemas.microsoft.com/office/powerpoint/2010/main" val="2008592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NS 18 Slide">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92246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980673" y="1597819"/>
            <a:ext cx="3791800" cy="1102519"/>
          </a:xfrm>
        </p:spPr>
        <p:txBody>
          <a:bodyPr>
            <a:noAutofit/>
          </a:bodyPr>
          <a:lstStyle>
            <a:lvl1pPr algn="l">
              <a:defRPr sz="3600" b="1">
                <a:solidFill>
                  <a:schemeClr val="accent1"/>
                </a:solidFill>
                <a:latin typeface="Arial"/>
                <a:cs typeface="Arial"/>
              </a:defRPr>
            </a:lvl1pPr>
          </a:lstStyle>
          <a:p>
            <a:r>
              <a:rPr lang="en-US" dirty="0"/>
              <a:t>Click to edit Master title style</a:t>
            </a:r>
          </a:p>
        </p:txBody>
      </p:sp>
      <p:sp>
        <p:nvSpPr>
          <p:cNvPr id="3" name="Subtitle 2"/>
          <p:cNvSpPr>
            <a:spLocks noGrp="1"/>
          </p:cNvSpPr>
          <p:nvPr>
            <p:ph type="subTitle" idx="1"/>
          </p:nvPr>
        </p:nvSpPr>
        <p:spPr>
          <a:xfrm>
            <a:off x="4980673" y="2914650"/>
            <a:ext cx="3791800" cy="1314450"/>
          </a:xfrm>
        </p:spPr>
        <p:txBody>
          <a:bodyPr>
            <a:normAutofit/>
          </a:bodyPr>
          <a:lstStyle>
            <a:lvl1pPr marL="0" indent="0" algn="l">
              <a:buNone/>
              <a:defRPr sz="1800" i="1">
                <a:solidFill>
                  <a:schemeClr val="tx1">
                    <a:tint val="7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TextBox 4"/>
          <p:cNvSpPr txBox="1"/>
          <p:nvPr userDrawn="1"/>
        </p:nvSpPr>
        <p:spPr>
          <a:xfrm>
            <a:off x="8688507" y="4636974"/>
            <a:ext cx="386640" cy="215444"/>
          </a:xfrm>
          <a:prstGeom prst="rect">
            <a:avLst/>
          </a:prstGeom>
          <a:noFill/>
        </p:spPr>
        <p:txBody>
          <a:bodyPr wrap="square" rtlCol="0" anchor="b">
            <a:spAutoFit/>
          </a:bodyPr>
          <a:lstStyle/>
          <a:p>
            <a:pPr algn="r"/>
            <a:fld id="{F886ADDA-D69D-C74C-B3D6-1AAA65D4D886}" type="slidenum">
              <a:rPr lang="en-US" sz="800" smtClean="0">
                <a:solidFill>
                  <a:schemeClr val="accent2"/>
                </a:solidFill>
              </a:rPr>
              <a:pPr algn="r"/>
              <a:t>‹#›</a:t>
            </a:fld>
            <a:endParaRPr lang="en-US" sz="800" dirty="0">
              <a:solidFill>
                <a:schemeClr val="accent2"/>
              </a:solidFill>
            </a:endParaRPr>
          </a:p>
        </p:txBody>
      </p:sp>
    </p:spTree>
    <p:extLst>
      <p:ext uri="{BB962C8B-B14F-4D97-AF65-F5344CB8AC3E}">
        <p14:creationId xmlns:p14="http://schemas.microsoft.com/office/powerpoint/2010/main" val="1728351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ivider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4505" y="1521617"/>
            <a:ext cx="7422922" cy="805367"/>
          </a:xfrm>
        </p:spPr>
        <p:txBody>
          <a:bodyPr anchor="t">
            <a:noAutofit/>
          </a:bodyPr>
          <a:lstStyle>
            <a:lvl1pPr algn="l">
              <a:defRPr sz="3600" b="1" cap="none">
                <a:solidFill>
                  <a:schemeClr val="bg1"/>
                </a:solidFill>
                <a:latin typeface="Arial"/>
                <a:cs typeface="Arial"/>
              </a:defRPr>
            </a:lvl1pPr>
          </a:lstStyle>
          <a:p>
            <a:r>
              <a:rPr lang="en-US" dirty="0"/>
              <a:t>Click to edit Master title style</a:t>
            </a:r>
          </a:p>
        </p:txBody>
      </p:sp>
      <p:sp>
        <p:nvSpPr>
          <p:cNvPr id="3" name="Text Placeholder 2"/>
          <p:cNvSpPr>
            <a:spLocks noGrp="1"/>
          </p:cNvSpPr>
          <p:nvPr>
            <p:ph type="body" idx="1"/>
          </p:nvPr>
        </p:nvSpPr>
        <p:spPr>
          <a:xfrm>
            <a:off x="684505" y="2326984"/>
            <a:ext cx="4755511" cy="906845"/>
          </a:xfrm>
        </p:spPr>
        <p:txBody>
          <a:bodyPr anchor="t">
            <a:normAutofit/>
          </a:bodyPr>
          <a:lstStyle>
            <a:lvl1pPr marL="0" indent="0">
              <a:buNone/>
              <a:defRPr sz="18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6" name="TextBox 5"/>
          <p:cNvSpPr txBox="1"/>
          <p:nvPr userDrawn="1"/>
        </p:nvSpPr>
        <p:spPr>
          <a:xfrm>
            <a:off x="8688507" y="4636974"/>
            <a:ext cx="386640" cy="215444"/>
          </a:xfrm>
          <a:prstGeom prst="rect">
            <a:avLst/>
          </a:prstGeom>
          <a:noFill/>
        </p:spPr>
        <p:txBody>
          <a:bodyPr wrap="square" rtlCol="0" anchor="b">
            <a:spAutoFit/>
          </a:bodyPr>
          <a:lstStyle/>
          <a:p>
            <a:pPr algn="r"/>
            <a:fld id="{F886ADDA-D69D-C74C-B3D6-1AAA65D4D886}" type="slidenum">
              <a:rPr lang="en-US" sz="800" smtClean="0">
                <a:solidFill>
                  <a:schemeClr val="accent2"/>
                </a:solidFill>
              </a:rPr>
              <a:pPr algn="r"/>
              <a:t>‹#›</a:t>
            </a:fld>
            <a:endParaRPr lang="en-US" sz="800" dirty="0">
              <a:solidFill>
                <a:schemeClr val="accent2"/>
              </a:solidFill>
            </a:endParaRPr>
          </a:p>
        </p:txBody>
      </p:sp>
    </p:spTree>
    <p:extLst>
      <p:ext uri="{BB962C8B-B14F-4D97-AF65-F5344CB8AC3E}">
        <p14:creationId xmlns:p14="http://schemas.microsoft.com/office/powerpoint/2010/main" val="11223948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2800">
                <a:solidFill>
                  <a:schemeClr val="accent1"/>
                </a:solidFill>
                <a:latin typeface="Arial"/>
                <a:cs typeface="Arial"/>
              </a:defRPr>
            </a:lvl1pPr>
          </a:lstStyle>
          <a:p>
            <a:r>
              <a:rPr lang="en-US" dirty="0"/>
              <a:t>Click to edit Master title style</a:t>
            </a:r>
          </a:p>
        </p:txBody>
      </p:sp>
      <p:sp>
        <p:nvSpPr>
          <p:cNvPr id="3" name="Content Placeholder 2"/>
          <p:cNvSpPr>
            <a:spLocks noGrp="1"/>
          </p:cNvSpPr>
          <p:nvPr>
            <p:ph idx="1"/>
          </p:nvPr>
        </p:nvSpPr>
        <p:spPr>
          <a:xfrm>
            <a:off x="457200" y="1200150"/>
            <a:ext cx="8229600" cy="3042561"/>
          </a:xfrm>
        </p:spPr>
        <p:txBody>
          <a:bodyPr/>
          <a:lstStyle>
            <a:lvl1pPr>
              <a:defRPr sz="1800"/>
            </a:lvl1pPr>
            <a:lvl2pPr>
              <a:defRPr sz="1600"/>
            </a:lvl2pPr>
            <a:lvl3pPr>
              <a:defRPr sz="1400"/>
            </a:lvl3pPr>
            <a:lvl4pPr>
              <a:defRPr sz="12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Box 4"/>
          <p:cNvSpPr txBox="1"/>
          <p:nvPr userDrawn="1"/>
        </p:nvSpPr>
        <p:spPr>
          <a:xfrm>
            <a:off x="8688507" y="4636974"/>
            <a:ext cx="386640" cy="215444"/>
          </a:xfrm>
          <a:prstGeom prst="rect">
            <a:avLst/>
          </a:prstGeom>
          <a:noFill/>
        </p:spPr>
        <p:txBody>
          <a:bodyPr wrap="square" rtlCol="0" anchor="b">
            <a:spAutoFit/>
          </a:bodyPr>
          <a:lstStyle/>
          <a:p>
            <a:pPr algn="r"/>
            <a:fld id="{F886ADDA-D69D-C74C-B3D6-1AAA65D4D886}" type="slidenum">
              <a:rPr lang="en-US" sz="800" smtClean="0">
                <a:solidFill>
                  <a:schemeClr val="accent2"/>
                </a:solidFill>
              </a:rPr>
              <a:pPr algn="r"/>
              <a:t>‹#›</a:t>
            </a:fld>
            <a:endParaRPr lang="en-US" sz="800" dirty="0">
              <a:solidFill>
                <a:schemeClr val="accent2"/>
              </a:solidFill>
            </a:endParaRPr>
          </a:p>
        </p:txBody>
      </p:sp>
    </p:spTree>
    <p:extLst>
      <p:ext uri="{BB962C8B-B14F-4D97-AF65-F5344CB8AC3E}">
        <p14:creationId xmlns:p14="http://schemas.microsoft.com/office/powerpoint/2010/main" val="32203822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2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4" name="Content Placeholder 3"/>
          <p:cNvSpPr>
            <a:spLocks noGrp="1"/>
          </p:cNvSpPr>
          <p:nvPr>
            <p:ph sz="half" idx="2"/>
          </p:nvPr>
        </p:nvSpPr>
        <p:spPr>
          <a:xfrm>
            <a:off x="457200" y="1198750"/>
            <a:ext cx="4040188" cy="2962275"/>
          </a:xfrm>
        </p:spPr>
        <p:txBody>
          <a:bodyPr/>
          <a:lstStyle>
            <a:lvl1pPr>
              <a:defRPr sz="1800"/>
            </a:lvl1pPr>
            <a:lvl2pPr>
              <a:defRPr sz="1600"/>
            </a:lvl2pPr>
            <a:lvl3pPr>
              <a:defRPr sz="1400"/>
            </a:lvl3pPr>
            <a:lvl4pPr>
              <a:defRPr sz="1200"/>
            </a:lvl4pPr>
            <a:lvl5pPr>
              <a:defRPr sz="11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5025" y="1198750"/>
            <a:ext cx="4041775" cy="2962275"/>
          </a:xfrm>
        </p:spPr>
        <p:txBody>
          <a:bodyPr/>
          <a:lstStyle>
            <a:lvl1pPr>
              <a:defRPr sz="1800"/>
            </a:lvl1pPr>
            <a:lvl2pPr>
              <a:defRPr sz="1600"/>
            </a:lvl2pPr>
            <a:lvl3pPr>
              <a:defRPr sz="1400"/>
            </a:lvl3pPr>
            <a:lvl4pPr>
              <a:defRPr sz="1200"/>
            </a:lvl4pPr>
            <a:lvl5pPr>
              <a:defRPr sz="11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9"/>
          <p:cNvSpPr txBox="1"/>
          <p:nvPr userDrawn="1"/>
        </p:nvSpPr>
        <p:spPr>
          <a:xfrm>
            <a:off x="8688507" y="4636974"/>
            <a:ext cx="386640" cy="215444"/>
          </a:xfrm>
          <a:prstGeom prst="rect">
            <a:avLst/>
          </a:prstGeom>
          <a:noFill/>
        </p:spPr>
        <p:txBody>
          <a:bodyPr wrap="square" rtlCol="0" anchor="b">
            <a:spAutoFit/>
          </a:bodyPr>
          <a:lstStyle/>
          <a:p>
            <a:pPr algn="r"/>
            <a:fld id="{F886ADDA-D69D-C74C-B3D6-1AAA65D4D886}" type="slidenum">
              <a:rPr lang="en-US" sz="800" smtClean="0">
                <a:solidFill>
                  <a:schemeClr val="accent2"/>
                </a:solidFill>
              </a:rPr>
              <a:pPr algn="r"/>
              <a:t>‹#›</a:t>
            </a:fld>
            <a:endParaRPr lang="en-US" sz="800" dirty="0">
              <a:solidFill>
                <a:schemeClr val="accent2"/>
              </a:solidFill>
            </a:endParaRPr>
          </a:p>
        </p:txBody>
      </p:sp>
    </p:spTree>
    <p:extLst>
      <p:ext uri="{BB962C8B-B14F-4D97-AF65-F5344CB8AC3E}">
        <p14:creationId xmlns:p14="http://schemas.microsoft.com/office/powerpoint/2010/main" val="33266591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93843513"/>
      </p:ext>
    </p:extLst>
  </p:cSld>
  <p:clrMap bg1="lt1" tx1="dk1" bg2="lt2" tx2="dk2" accent1="accent1" accent2="accent2" accent3="accent3" accent4="accent4" accent5="accent5" accent6="accent6" hlink="hlink" folHlink="folHlink"/>
  <p:sldLayoutIdLst>
    <p:sldLayoutId id="2147493462" r:id="rId1"/>
    <p:sldLayoutId id="2147493456" r:id="rId2"/>
    <p:sldLayoutId id="2147493458" r:id="rId3"/>
    <p:sldLayoutId id="2147493457" r:id="rId4"/>
    <p:sldLayoutId id="2147493468" r:id="rId5"/>
  </p:sldLayoutIdLst>
  <p:hf hdr="0" ftr="0" dt="0"/>
  <p:txStyles>
    <p:titleStyle>
      <a:lvl1pPr algn="l" defTabSz="457200" rtl="0" eaLnBrk="1" latinLnBrk="0" hangingPunct="1">
        <a:spcBef>
          <a:spcPct val="0"/>
        </a:spcBef>
        <a:buNone/>
        <a:defRPr sz="2800" b="1" kern="1200">
          <a:solidFill>
            <a:srgbClr val="0088CE"/>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0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1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6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4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31.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36.pn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8.xml"/><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14.png"/></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40.png"/><Relationship Id="rId7" Type="http://schemas.openxmlformats.org/officeDocument/2006/relationships/image" Target="../media/image44.jpg"/><Relationship Id="rId2" Type="http://schemas.openxmlformats.org/officeDocument/2006/relationships/notesSlide" Target="../notesSlides/notesSlide30.xml"/><Relationship Id="rId1" Type="http://schemas.openxmlformats.org/officeDocument/2006/relationships/slideLayout" Target="../slideLayouts/slideLayout5.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11.png"/></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6.xml"/><Relationship Id="rId1" Type="http://schemas.openxmlformats.org/officeDocument/2006/relationships/slideLayout" Target="../slideLayouts/slideLayout4.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4.xml"/><Relationship Id="rId4" Type="http://schemas.openxmlformats.org/officeDocument/2006/relationships/image" Target="../media/image55.png"/></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4.xml"/><Relationship Id="rId5" Type="http://schemas.openxmlformats.org/officeDocument/2006/relationships/image" Target="../media/image57.png"/><Relationship Id="rId4" Type="http://schemas.openxmlformats.org/officeDocument/2006/relationships/image" Target="../media/image56.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7.xml"/><Relationship Id="rId1" Type="http://schemas.openxmlformats.org/officeDocument/2006/relationships/slideLayout" Target="../slideLayouts/slideLayout4.xml"/><Relationship Id="rId6" Type="http://schemas.openxmlformats.org/officeDocument/2006/relationships/image" Target="../media/image64.png"/><Relationship Id="rId5" Type="http://schemas.openxmlformats.org/officeDocument/2006/relationships/image" Target="../media/image12.png"/><Relationship Id="rId4" Type="http://schemas.openxmlformats.org/officeDocument/2006/relationships/image" Target="../media/image11.png"/></Relationships>
</file>

<file path=ppt/slides/_rels/slide4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8.xml"/><Relationship Id="rId1" Type="http://schemas.openxmlformats.org/officeDocument/2006/relationships/slideLayout" Target="../slideLayouts/slideLayout4.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47.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39.xml"/><Relationship Id="rId1" Type="http://schemas.openxmlformats.org/officeDocument/2006/relationships/slideLayout" Target="../slideLayouts/slideLayout4.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hyperlink" Target="mailto:mwesterfield@tridium.com" TargetMode="External"/><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hyperlink" Target="mailto:brent.lowe@tridium.com"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858411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Scheduler Update</a:t>
            </a:r>
          </a:p>
        </p:txBody>
      </p:sp>
      <p:sp>
        <p:nvSpPr>
          <p:cNvPr id="5" name="Content Placeholder 4"/>
          <p:cNvSpPr>
            <a:spLocks noGrp="1"/>
          </p:cNvSpPr>
          <p:nvPr>
            <p:ph idx="1"/>
          </p:nvPr>
        </p:nvSpPr>
        <p:spPr>
          <a:xfrm>
            <a:off x="6623408" y="1395644"/>
            <a:ext cx="2368192" cy="1116890"/>
          </a:xfrm>
        </p:spPr>
        <p:txBody>
          <a:bodyPr>
            <a:normAutofit fontScale="62500" lnSpcReduction="20000"/>
          </a:bodyPr>
          <a:lstStyle/>
          <a:p>
            <a:pPr marL="0" indent="0">
              <a:buNone/>
            </a:pPr>
            <a:r>
              <a:rPr lang="en-US" dirty="0">
                <a:solidFill>
                  <a:schemeClr val="tx2"/>
                </a:solidFill>
              </a:rPr>
              <a:t>HTML 5 Scheduler available in Niagara 4.4</a:t>
            </a:r>
          </a:p>
          <a:p>
            <a:r>
              <a:rPr lang="en-US" dirty="0">
                <a:solidFill>
                  <a:schemeClr val="tx2"/>
                </a:solidFill>
              </a:rPr>
              <a:t>Support added for active dates and trigger schedules</a:t>
            </a:r>
          </a:p>
          <a:p>
            <a:r>
              <a:rPr lang="en-US" dirty="0">
                <a:solidFill>
                  <a:schemeClr val="tx2"/>
                </a:solidFill>
              </a:rPr>
              <a:t>Customized through CSS and lexicons</a:t>
            </a:r>
          </a:p>
          <a:p>
            <a:endParaRPr lang="en-US" dirty="0"/>
          </a:p>
        </p:txBody>
      </p:sp>
      <p:pic>
        <p:nvPicPr>
          <p:cNvPr id="7" name="Content Placeholder 4"/>
          <p:cNvPicPr>
            <a:picLocks noChangeAspect="1"/>
          </p:cNvPicPr>
          <p:nvPr/>
        </p:nvPicPr>
        <p:blipFill>
          <a:blip r:embed="rId3"/>
          <a:stretch>
            <a:fillRect/>
          </a:stretch>
        </p:blipFill>
        <p:spPr>
          <a:xfrm>
            <a:off x="174821" y="961825"/>
            <a:ext cx="6448587" cy="3230232"/>
          </a:xfrm>
          <a:prstGeom prst="rect">
            <a:avLst/>
          </a:prstGeom>
        </p:spPr>
      </p:pic>
      <p:pic>
        <p:nvPicPr>
          <p:cNvPr id="6" name="Picture 5"/>
          <p:cNvPicPr>
            <a:picLocks noChangeAspect="1"/>
          </p:cNvPicPr>
          <p:nvPr/>
        </p:nvPicPr>
        <p:blipFill>
          <a:blip r:embed="rId4"/>
          <a:stretch>
            <a:fillRect/>
          </a:stretch>
        </p:blipFill>
        <p:spPr>
          <a:xfrm>
            <a:off x="8553450" y="126997"/>
            <a:ext cx="438150" cy="685800"/>
          </a:xfrm>
          <a:prstGeom prst="rect">
            <a:avLst/>
          </a:prstGeom>
        </p:spPr>
      </p:pic>
    </p:spTree>
    <p:extLst>
      <p:ext uri="{BB962C8B-B14F-4D97-AF65-F5344CB8AC3E}">
        <p14:creationId xmlns:p14="http://schemas.microsoft.com/office/powerpoint/2010/main" val="4612959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2837" y="439791"/>
            <a:ext cx="7422922" cy="805367"/>
          </a:xfrm>
        </p:spPr>
        <p:txBody>
          <a:bodyPr/>
          <a:lstStyle/>
          <a:p>
            <a:r>
              <a:rPr lang="en-US" dirty="0"/>
              <a:t>New Drivers</a:t>
            </a:r>
          </a:p>
        </p:txBody>
      </p:sp>
      <p:pic>
        <p:nvPicPr>
          <p:cNvPr id="5" name="Picture 4"/>
          <p:cNvPicPr>
            <a:picLocks noChangeAspect="1"/>
          </p:cNvPicPr>
          <p:nvPr/>
        </p:nvPicPr>
        <p:blipFill>
          <a:blip r:embed="rId3"/>
          <a:stretch>
            <a:fillRect/>
          </a:stretch>
        </p:blipFill>
        <p:spPr>
          <a:xfrm>
            <a:off x="1927655" y="1053092"/>
            <a:ext cx="5321806" cy="3130474"/>
          </a:xfrm>
          <a:prstGeom prst="roundRect">
            <a:avLst>
              <a:gd name="adj" fmla="val 8594"/>
            </a:avLst>
          </a:prstGeom>
          <a:solidFill>
            <a:srgbClr val="00B050"/>
          </a:solidFill>
          <a:ln>
            <a:noFill/>
          </a:ln>
          <a:effectLst>
            <a:reflection blurRad="12700" stA="38000" endPos="28000" dist="5000" dir="5400000" sy="-100000" algn="bl" rotWithShape="0"/>
          </a:effectLst>
        </p:spPr>
      </p:pic>
      <p:cxnSp>
        <p:nvCxnSpPr>
          <p:cNvPr id="11" name="Straight Connector 10"/>
          <p:cNvCxnSpPr/>
          <p:nvPr/>
        </p:nvCxnSpPr>
        <p:spPr>
          <a:xfrm>
            <a:off x="2636108" y="3031524"/>
            <a:ext cx="0" cy="729049"/>
          </a:xfrm>
          <a:prstGeom prst="line">
            <a:avLst/>
          </a:prstGeom>
          <a:ln w="60325">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3159210" y="2504303"/>
            <a:ext cx="0" cy="729049"/>
          </a:xfrm>
          <a:prstGeom prst="line">
            <a:avLst/>
          </a:prstGeom>
          <a:ln w="60325">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4254298" y="3031523"/>
            <a:ext cx="0" cy="589007"/>
          </a:xfrm>
          <a:prstGeom prst="line">
            <a:avLst/>
          </a:prstGeom>
          <a:ln w="60325">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47502" y="3031523"/>
            <a:ext cx="0" cy="589007"/>
          </a:xfrm>
          <a:prstGeom prst="line">
            <a:avLst/>
          </a:prstGeom>
          <a:ln w="60325">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223686" y="3031524"/>
            <a:ext cx="0" cy="729049"/>
          </a:xfrm>
          <a:prstGeom prst="line">
            <a:avLst/>
          </a:prstGeom>
          <a:ln w="60325">
            <a:solidFill>
              <a:srgbClr val="00B05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030636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All new connectivity!</a:t>
            </a: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853355" y="406003"/>
            <a:ext cx="3691554" cy="3614647"/>
          </a:xfrm>
        </p:spPr>
      </p:pic>
      <p:sp>
        <p:nvSpPr>
          <p:cNvPr id="7" name="TextBox 6"/>
          <p:cNvSpPr txBox="1"/>
          <p:nvPr/>
        </p:nvSpPr>
        <p:spPr>
          <a:xfrm>
            <a:off x="659027" y="967224"/>
            <a:ext cx="2995244" cy="3416320"/>
          </a:xfrm>
          <a:prstGeom prst="rect">
            <a:avLst/>
          </a:prstGeom>
          <a:noFill/>
        </p:spPr>
        <p:txBody>
          <a:bodyPr wrap="none" rtlCol="0">
            <a:spAutoFit/>
          </a:bodyPr>
          <a:lstStyle/>
          <a:p>
            <a:r>
              <a:rPr lang="en-US" dirty="0"/>
              <a:t>BAS:</a:t>
            </a:r>
          </a:p>
          <a:p>
            <a:pPr marL="285750" indent="-285750">
              <a:buFont typeface="Arial" panose="020B0604020202020204" pitchFamily="34" charset="0"/>
              <a:buChar char="•"/>
            </a:pPr>
            <a:r>
              <a:rPr lang="en-US" dirty="0"/>
              <a:t>BACnet BTL AWS w/ 4.3</a:t>
            </a:r>
          </a:p>
          <a:p>
            <a:endParaRPr lang="en-US" dirty="0"/>
          </a:p>
          <a:p>
            <a:r>
              <a:rPr lang="en-US" dirty="0" err="1"/>
              <a:t>IoT</a:t>
            </a:r>
            <a:r>
              <a:rPr lang="en-US" dirty="0"/>
              <a:t>:</a:t>
            </a:r>
          </a:p>
          <a:p>
            <a:pPr marL="285750" indent="-285750">
              <a:buFont typeface="Arial" panose="020B0604020202020204" pitchFamily="34" charset="0"/>
              <a:buChar char="•"/>
            </a:pPr>
            <a:r>
              <a:rPr lang="en-US" dirty="0"/>
              <a:t>MQTT</a:t>
            </a:r>
          </a:p>
          <a:p>
            <a:endParaRPr lang="en-US" dirty="0"/>
          </a:p>
          <a:p>
            <a:r>
              <a:rPr lang="en-US" dirty="0"/>
              <a:t>Industrial:</a:t>
            </a:r>
          </a:p>
          <a:p>
            <a:pPr marL="285750" indent="-285750">
              <a:buFont typeface="Arial" panose="020B0604020202020204" pitchFamily="34" charset="0"/>
              <a:buChar char="•"/>
            </a:pPr>
            <a:r>
              <a:rPr lang="en-US" dirty="0"/>
              <a:t>OPC-UA</a:t>
            </a:r>
          </a:p>
          <a:p>
            <a:pPr marL="285750" indent="-285750">
              <a:buFont typeface="Arial" panose="020B0604020202020204" pitchFamily="34" charset="0"/>
              <a:buChar char="•"/>
            </a:pPr>
            <a:r>
              <a:rPr lang="en-US" dirty="0"/>
              <a:t>Ethernet/IP</a:t>
            </a:r>
          </a:p>
          <a:p>
            <a:pPr marL="285750" indent="-285750">
              <a:buFont typeface="Arial" panose="020B0604020202020204" pitchFamily="34" charset="0"/>
              <a:buChar char="•"/>
            </a:pPr>
            <a:r>
              <a:rPr lang="en-US" dirty="0" err="1"/>
              <a:t>Profinet</a:t>
            </a:r>
            <a:r>
              <a:rPr lang="en-US" dirty="0"/>
              <a:t> </a:t>
            </a:r>
          </a:p>
          <a:p>
            <a:endParaRPr lang="en-US" dirty="0"/>
          </a:p>
          <a:p>
            <a:r>
              <a:rPr lang="en-US" dirty="0"/>
              <a:t>Niagara Marketplace</a:t>
            </a:r>
          </a:p>
        </p:txBody>
      </p:sp>
    </p:spTree>
    <p:extLst>
      <p:ext uri="{BB962C8B-B14F-4D97-AF65-F5344CB8AC3E}">
        <p14:creationId xmlns:p14="http://schemas.microsoft.com/office/powerpoint/2010/main" val="19573721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Analytics</a:t>
            </a:r>
          </a:p>
        </p:txBody>
      </p:sp>
      <p:sp>
        <p:nvSpPr>
          <p:cNvPr id="3" name="Text Placeholder 2"/>
          <p:cNvSpPr>
            <a:spLocks noGrp="1"/>
          </p:cNvSpPr>
          <p:nvPr>
            <p:ph type="body" idx="1"/>
          </p:nvPr>
        </p:nvSpPr>
        <p:spPr/>
        <p:txBody>
          <a:bodyPr/>
          <a:lstStyle/>
          <a:p>
            <a:r>
              <a:rPr lang="en-US" dirty="0"/>
              <a:t>2.1</a:t>
            </a:r>
          </a:p>
        </p:txBody>
      </p:sp>
    </p:spTree>
    <p:extLst>
      <p:ext uri="{BB962C8B-B14F-4D97-AF65-F5344CB8AC3E}">
        <p14:creationId xmlns:p14="http://schemas.microsoft.com/office/powerpoint/2010/main" val="16946937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Niagara Analytics 2.1 Features</a:t>
            </a:r>
          </a:p>
        </p:txBody>
      </p:sp>
      <p:sp>
        <p:nvSpPr>
          <p:cNvPr id="5" name="Content Placeholder 4"/>
          <p:cNvSpPr>
            <a:spLocks noGrp="1"/>
          </p:cNvSpPr>
          <p:nvPr>
            <p:ph idx="1"/>
          </p:nvPr>
        </p:nvSpPr>
        <p:spPr>
          <a:xfrm>
            <a:off x="457200" y="1063230"/>
            <a:ext cx="8229600" cy="3179482"/>
          </a:xfrm>
        </p:spPr>
        <p:txBody>
          <a:bodyPr>
            <a:normAutofit fontScale="62500" lnSpcReduction="20000"/>
          </a:bodyPr>
          <a:lstStyle/>
          <a:p>
            <a:r>
              <a:rPr lang="en-US" sz="2100" dirty="0"/>
              <a:t> 7 New Reports </a:t>
            </a:r>
          </a:p>
          <a:p>
            <a:pPr lvl="1">
              <a:buFont typeface="Wingdings" panose="05000000000000000000" pitchFamily="2" charset="2"/>
              <a:buChar char="Ø"/>
            </a:pPr>
            <a:r>
              <a:rPr lang="en-US" dirty="0"/>
              <a:t>Spectrum</a:t>
            </a:r>
          </a:p>
          <a:p>
            <a:pPr lvl="1">
              <a:buFont typeface="Wingdings" panose="05000000000000000000" pitchFamily="2" charset="2"/>
              <a:buChar char="Ø"/>
            </a:pPr>
            <a:r>
              <a:rPr lang="en-US" dirty="0"/>
              <a:t>Relative Contribution</a:t>
            </a:r>
          </a:p>
          <a:p>
            <a:pPr lvl="1">
              <a:buFont typeface="Wingdings" panose="05000000000000000000" pitchFamily="2" charset="2"/>
              <a:buChar char="Ø"/>
            </a:pPr>
            <a:r>
              <a:rPr lang="en-US" dirty="0"/>
              <a:t>Load Duration</a:t>
            </a:r>
          </a:p>
          <a:p>
            <a:pPr lvl="1">
              <a:buFont typeface="Wingdings" panose="05000000000000000000" pitchFamily="2" charset="2"/>
              <a:buChar char="Ø"/>
            </a:pPr>
            <a:r>
              <a:rPr lang="en-US" dirty="0"/>
              <a:t>Average Profile</a:t>
            </a:r>
          </a:p>
          <a:p>
            <a:endParaRPr lang="en-US" dirty="0"/>
          </a:p>
          <a:p>
            <a:r>
              <a:rPr lang="en-US" dirty="0"/>
              <a:t> </a:t>
            </a:r>
            <a:r>
              <a:rPr lang="en-US" sz="2100" dirty="0"/>
              <a:t>Improved Analytic </a:t>
            </a:r>
            <a:r>
              <a:rPr lang="en-US" sz="2100" dirty="0" err="1"/>
              <a:t>Webcharts</a:t>
            </a:r>
            <a:r>
              <a:rPr lang="en-US" sz="2100" dirty="0"/>
              <a:t> with configurable options</a:t>
            </a:r>
          </a:p>
          <a:p>
            <a:endParaRPr lang="en-US" sz="2100" dirty="0"/>
          </a:p>
          <a:p>
            <a:r>
              <a:rPr lang="en-US" sz="2100" dirty="0"/>
              <a:t> More public APIs/Ord-schemes for </a:t>
            </a:r>
            <a:r>
              <a:rPr lang="en-US" sz="2100" dirty="0" err="1"/>
              <a:t>Adhoc</a:t>
            </a:r>
            <a:r>
              <a:rPr lang="en-US" sz="2100" dirty="0"/>
              <a:t> queries &amp; extensibility</a:t>
            </a:r>
          </a:p>
          <a:p>
            <a:endParaRPr lang="en-US" sz="2100" dirty="0"/>
          </a:p>
          <a:p>
            <a:r>
              <a:rPr lang="en-US" sz="2100" dirty="0"/>
              <a:t> Data normalization based on area, degree days</a:t>
            </a:r>
          </a:p>
          <a:p>
            <a:endParaRPr lang="en-US" sz="2100" dirty="0"/>
          </a:p>
          <a:p>
            <a:r>
              <a:rPr lang="en-US" sz="2100" dirty="0"/>
              <a:t> Visualize baseline data in chart for easy comparisons</a:t>
            </a:r>
          </a:p>
          <a:p>
            <a:endParaRPr lang="en-US" sz="2100" dirty="0"/>
          </a:p>
          <a:p>
            <a:r>
              <a:rPr lang="en-US" sz="2100" dirty="0"/>
              <a:t> More intelligence to alerts by utilizing equipment relations</a:t>
            </a:r>
          </a:p>
        </p:txBody>
      </p:sp>
      <p:sp>
        <p:nvSpPr>
          <p:cNvPr id="2" name="TextBox 1"/>
          <p:cNvSpPr txBox="1"/>
          <p:nvPr/>
        </p:nvSpPr>
        <p:spPr>
          <a:xfrm>
            <a:off x="1872754" y="1208566"/>
            <a:ext cx="2600392" cy="830997"/>
          </a:xfrm>
          <a:prstGeom prst="rect">
            <a:avLst/>
          </a:prstGeom>
          <a:noFill/>
        </p:spPr>
        <p:txBody>
          <a:bodyPr wrap="none" rtlCol="0">
            <a:spAutoFit/>
          </a:bodyPr>
          <a:lstStyle/>
          <a:p>
            <a:pPr marL="1200150" lvl="2" indent="-285750">
              <a:buFont typeface="Wingdings" panose="05000000000000000000" pitchFamily="2" charset="2"/>
              <a:buChar char="Ø"/>
            </a:pPr>
            <a:r>
              <a:rPr lang="en-US" sz="1000" dirty="0"/>
              <a:t>Aggregation</a:t>
            </a:r>
          </a:p>
          <a:p>
            <a:pPr marL="1200150" lvl="2" indent="-285750">
              <a:buFont typeface="Wingdings" panose="05000000000000000000" pitchFamily="2" charset="2"/>
              <a:buChar char="Ø"/>
            </a:pPr>
            <a:r>
              <a:rPr lang="en-US" sz="1000" dirty="0"/>
              <a:t>Ranking</a:t>
            </a:r>
          </a:p>
          <a:p>
            <a:pPr marL="1200150" lvl="2" indent="-285750">
              <a:buFont typeface="Wingdings" panose="05000000000000000000" pitchFamily="2" charset="2"/>
              <a:buChar char="Ø"/>
            </a:pPr>
            <a:r>
              <a:rPr lang="en-US" sz="1000" dirty="0"/>
              <a:t>Equipment Operation</a:t>
            </a:r>
          </a:p>
          <a:p>
            <a:endParaRPr lang="en-US" dirty="0"/>
          </a:p>
        </p:txBody>
      </p:sp>
      <p:pic>
        <p:nvPicPr>
          <p:cNvPr id="10" name="Picture 9"/>
          <p:cNvPicPr>
            <a:picLocks noChangeAspect="1"/>
          </p:cNvPicPr>
          <p:nvPr/>
        </p:nvPicPr>
        <p:blipFill>
          <a:blip r:embed="rId3"/>
          <a:stretch>
            <a:fillRect/>
          </a:stretch>
        </p:blipFill>
        <p:spPr>
          <a:xfrm>
            <a:off x="6675807" y="34530"/>
            <a:ext cx="438150" cy="685800"/>
          </a:xfrm>
          <a:prstGeom prst="rect">
            <a:avLst/>
          </a:prstGeom>
        </p:spPr>
      </p:pic>
      <p:pic>
        <p:nvPicPr>
          <p:cNvPr id="11" name="Picture 10" descr="time icon"/>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80045" y="34530"/>
            <a:ext cx="643495" cy="685800"/>
          </a:xfrm>
          <a:prstGeom prst="rect">
            <a:avLst/>
          </a:prstGeom>
          <a:noFill/>
          <a:ln>
            <a:noFill/>
          </a:ln>
        </p:spPr>
      </p:pic>
      <p:pic>
        <p:nvPicPr>
          <p:cNvPr id="12" name="Picture 8" descr="lock 7 ic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46367" y="78613"/>
            <a:ext cx="597633" cy="59763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6"/>
          <a:stretch>
            <a:fillRect/>
          </a:stretch>
        </p:blipFill>
        <p:spPr>
          <a:xfrm>
            <a:off x="7850846" y="34530"/>
            <a:ext cx="668215" cy="685800"/>
          </a:xfrm>
          <a:prstGeom prst="rect">
            <a:avLst/>
          </a:prstGeom>
        </p:spPr>
      </p:pic>
    </p:spTree>
    <p:extLst>
      <p:ext uri="{BB962C8B-B14F-4D97-AF65-F5344CB8AC3E}">
        <p14:creationId xmlns:p14="http://schemas.microsoft.com/office/powerpoint/2010/main" val="34901400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a:stretch>
            <a:fillRect/>
          </a:stretch>
        </p:blipFill>
        <p:spPr>
          <a:xfrm>
            <a:off x="127115" y="822286"/>
            <a:ext cx="5112920" cy="2743518"/>
          </a:xfrm>
          <a:prstGeom prst="rect">
            <a:avLst/>
          </a:prstGeom>
        </p:spPr>
      </p:pic>
      <p:sp>
        <p:nvSpPr>
          <p:cNvPr id="4" name="Title 3"/>
          <p:cNvSpPr>
            <a:spLocks noGrp="1"/>
          </p:cNvSpPr>
          <p:nvPr>
            <p:ph type="title"/>
          </p:nvPr>
        </p:nvSpPr>
        <p:spPr>
          <a:xfrm>
            <a:off x="457200" y="119904"/>
            <a:ext cx="8229600" cy="857250"/>
          </a:xfrm>
        </p:spPr>
        <p:txBody>
          <a:bodyPr/>
          <a:lstStyle/>
          <a:p>
            <a:r>
              <a:rPr lang="en-US" dirty="0"/>
              <a:t>New Reports</a:t>
            </a:r>
          </a:p>
        </p:txBody>
      </p:sp>
      <p:pic>
        <p:nvPicPr>
          <p:cNvPr id="6" name="Picture 5"/>
          <p:cNvPicPr>
            <a:picLocks noChangeAspect="1"/>
          </p:cNvPicPr>
          <p:nvPr/>
        </p:nvPicPr>
        <p:blipFill>
          <a:blip r:embed="rId4"/>
          <a:stretch>
            <a:fillRect/>
          </a:stretch>
        </p:blipFill>
        <p:spPr>
          <a:xfrm>
            <a:off x="3175686" y="2118668"/>
            <a:ext cx="3569558" cy="2310528"/>
          </a:xfrm>
          <a:prstGeom prst="rect">
            <a:avLst/>
          </a:prstGeom>
        </p:spPr>
      </p:pic>
      <p:cxnSp>
        <p:nvCxnSpPr>
          <p:cNvPr id="8" name="Straight Arrow Connector 7"/>
          <p:cNvCxnSpPr/>
          <p:nvPr/>
        </p:nvCxnSpPr>
        <p:spPr>
          <a:xfrm>
            <a:off x="2833816" y="2248930"/>
            <a:ext cx="683741" cy="963827"/>
          </a:xfrm>
          <a:prstGeom prst="straightConnector1">
            <a:avLst/>
          </a:prstGeom>
          <a:ln w="104775">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12" name="Picture 11"/>
          <p:cNvPicPr>
            <a:picLocks noChangeAspect="1"/>
          </p:cNvPicPr>
          <p:nvPr/>
        </p:nvPicPr>
        <p:blipFill>
          <a:blip r:embed="rId5"/>
          <a:stretch>
            <a:fillRect/>
          </a:stretch>
        </p:blipFill>
        <p:spPr>
          <a:xfrm>
            <a:off x="4909950" y="828429"/>
            <a:ext cx="4233524" cy="2580479"/>
          </a:xfrm>
          <a:prstGeom prst="rect">
            <a:avLst/>
          </a:prstGeom>
        </p:spPr>
      </p:pic>
      <p:cxnSp>
        <p:nvCxnSpPr>
          <p:cNvPr id="13" name="Straight Arrow Connector 12"/>
          <p:cNvCxnSpPr/>
          <p:nvPr/>
        </p:nvCxnSpPr>
        <p:spPr>
          <a:xfrm>
            <a:off x="1301578" y="1719366"/>
            <a:ext cx="4144687" cy="0"/>
          </a:xfrm>
          <a:prstGeom prst="straightConnector1">
            <a:avLst/>
          </a:prstGeom>
          <a:ln w="104775">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11" name="Picture 10" descr="time icon"/>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52151" y="86217"/>
            <a:ext cx="643495" cy="685800"/>
          </a:xfrm>
          <a:prstGeom prst="rect">
            <a:avLst/>
          </a:prstGeom>
          <a:noFill/>
          <a:ln>
            <a:noFill/>
          </a:ln>
        </p:spPr>
      </p:pic>
      <p:pic>
        <p:nvPicPr>
          <p:cNvPr id="15" name="Picture 14"/>
          <p:cNvPicPr>
            <a:picLocks noChangeAspect="1"/>
          </p:cNvPicPr>
          <p:nvPr/>
        </p:nvPicPr>
        <p:blipFill>
          <a:blip r:embed="rId7"/>
          <a:stretch>
            <a:fillRect/>
          </a:stretch>
        </p:blipFill>
        <p:spPr>
          <a:xfrm>
            <a:off x="8422952" y="86217"/>
            <a:ext cx="668215" cy="685800"/>
          </a:xfrm>
          <a:prstGeom prst="rect">
            <a:avLst/>
          </a:prstGeom>
        </p:spPr>
      </p:pic>
    </p:spTree>
    <p:extLst>
      <p:ext uri="{BB962C8B-B14F-4D97-AF65-F5344CB8AC3E}">
        <p14:creationId xmlns:p14="http://schemas.microsoft.com/office/powerpoint/2010/main" val="36813576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59228" y="97122"/>
            <a:ext cx="8229600" cy="857250"/>
          </a:xfrm>
        </p:spPr>
        <p:txBody>
          <a:bodyPr/>
          <a:lstStyle/>
          <a:p>
            <a:r>
              <a:rPr lang="en-US" dirty="0"/>
              <a:t>Analytics 2.1 – Average Profile</a:t>
            </a:r>
          </a:p>
        </p:txBody>
      </p:sp>
      <p:pic>
        <p:nvPicPr>
          <p:cNvPr id="8" name="Picture 7"/>
          <p:cNvPicPr>
            <a:picLocks noChangeAspect="1"/>
          </p:cNvPicPr>
          <p:nvPr/>
        </p:nvPicPr>
        <p:blipFill>
          <a:blip r:embed="rId3"/>
          <a:stretch>
            <a:fillRect/>
          </a:stretch>
        </p:blipFill>
        <p:spPr>
          <a:xfrm>
            <a:off x="2009870" y="1067951"/>
            <a:ext cx="5301568" cy="3091919"/>
          </a:xfrm>
          <a:prstGeom prst="rect">
            <a:avLst/>
          </a:prstGeom>
        </p:spPr>
      </p:pic>
      <p:pic>
        <p:nvPicPr>
          <p:cNvPr id="6" name="Picture 5" descr="time icon"/>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52151" y="86217"/>
            <a:ext cx="643495" cy="685800"/>
          </a:xfrm>
          <a:prstGeom prst="rect">
            <a:avLst/>
          </a:prstGeom>
          <a:noFill/>
          <a:ln>
            <a:noFill/>
          </a:ln>
        </p:spPr>
      </p:pic>
      <p:pic>
        <p:nvPicPr>
          <p:cNvPr id="7" name="Picture 6"/>
          <p:cNvPicPr>
            <a:picLocks noChangeAspect="1"/>
          </p:cNvPicPr>
          <p:nvPr/>
        </p:nvPicPr>
        <p:blipFill>
          <a:blip r:embed="rId5"/>
          <a:stretch>
            <a:fillRect/>
          </a:stretch>
        </p:blipFill>
        <p:spPr>
          <a:xfrm>
            <a:off x="8422952" y="86217"/>
            <a:ext cx="668215" cy="685800"/>
          </a:xfrm>
          <a:prstGeom prst="rect">
            <a:avLst/>
          </a:prstGeom>
        </p:spPr>
      </p:pic>
    </p:spTree>
    <p:extLst>
      <p:ext uri="{BB962C8B-B14F-4D97-AF65-F5344CB8AC3E}">
        <p14:creationId xmlns:p14="http://schemas.microsoft.com/office/powerpoint/2010/main" val="29505179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140501" y="954373"/>
            <a:ext cx="4847428" cy="3028470"/>
          </a:xfrm>
          <a:prstGeom prst="rect">
            <a:avLst/>
          </a:prstGeom>
        </p:spPr>
      </p:pic>
      <p:sp>
        <p:nvSpPr>
          <p:cNvPr id="5" name="Title 3"/>
          <p:cNvSpPr>
            <a:spLocks noGrp="1"/>
          </p:cNvSpPr>
          <p:nvPr>
            <p:ph type="title"/>
          </p:nvPr>
        </p:nvSpPr>
        <p:spPr>
          <a:xfrm>
            <a:off x="359228" y="97122"/>
            <a:ext cx="8229600" cy="857250"/>
          </a:xfrm>
        </p:spPr>
        <p:txBody>
          <a:bodyPr/>
          <a:lstStyle/>
          <a:p>
            <a:r>
              <a:rPr lang="en-US" dirty="0"/>
              <a:t>Analytics 2.1 – Spectrum Analysis</a:t>
            </a:r>
          </a:p>
        </p:txBody>
      </p:sp>
      <p:pic>
        <p:nvPicPr>
          <p:cNvPr id="8" name="Picture 7" descr="time icon"/>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52151" y="86217"/>
            <a:ext cx="643495" cy="685800"/>
          </a:xfrm>
          <a:prstGeom prst="rect">
            <a:avLst/>
          </a:prstGeom>
          <a:noFill/>
          <a:ln>
            <a:noFill/>
          </a:ln>
        </p:spPr>
      </p:pic>
      <p:pic>
        <p:nvPicPr>
          <p:cNvPr id="9" name="Picture 8"/>
          <p:cNvPicPr>
            <a:picLocks noChangeAspect="1"/>
          </p:cNvPicPr>
          <p:nvPr/>
        </p:nvPicPr>
        <p:blipFill>
          <a:blip r:embed="rId5"/>
          <a:stretch>
            <a:fillRect/>
          </a:stretch>
        </p:blipFill>
        <p:spPr>
          <a:xfrm>
            <a:off x="8422952" y="86217"/>
            <a:ext cx="668215" cy="685800"/>
          </a:xfrm>
          <a:prstGeom prst="rect">
            <a:avLst/>
          </a:prstGeom>
        </p:spPr>
      </p:pic>
    </p:spTree>
    <p:extLst>
      <p:ext uri="{BB962C8B-B14F-4D97-AF65-F5344CB8AC3E}">
        <p14:creationId xmlns:p14="http://schemas.microsoft.com/office/powerpoint/2010/main" val="42246503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739900" y="855023"/>
            <a:ext cx="5443377" cy="3354860"/>
          </a:xfrm>
          <a:prstGeom prst="rect">
            <a:avLst/>
          </a:prstGeom>
        </p:spPr>
      </p:pic>
      <p:sp>
        <p:nvSpPr>
          <p:cNvPr id="5" name="Title 3"/>
          <p:cNvSpPr>
            <a:spLocks noGrp="1"/>
          </p:cNvSpPr>
          <p:nvPr>
            <p:ph type="title"/>
          </p:nvPr>
        </p:nvSpPr>
        <p:spPr>
          <a:xfrm>
            <a:off x="359228" y="97122"/>
            <a:ext cx="8229600" cy="857250"/>
          </a:xfrm>
        </p:spPr>
        <p:txBody>
          <a:bodyPr/>
          <a:lstStyle/>
          <a:p>
            <a:r>
              <a:rPr lang="en-US" dirty="0"/>
              <a:t>Analytics 2.1 – Relative Contribution</a:t>
            </a:r>
          </a:p>
        </p:txBody>
      </p:sp>
      <p:pic>
        <p:nvPicPr>
          <p:cNvPr id="6" name="Picture 5" descr="time icon"/>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52151" y="86217"/>
            <a:ext cx="643495" cy="685800"/>
          </a:xfrm>
          <a:prstGeom prst="rect">
            <a:avLst/>
          </a:prstGeom>
          <a:noFill/>
          <a:ln>
            <a:noFill/>
          </a:ln>
        </p:spPr>
      </p:pic>
      <p:pic>
        <p:nvPicPr>
          <p:cNvPr id="8" name="Picture 7"/>
          <p:cNvPicPr>
            <a:picLocks noChangeAspect="1"/>
          </p:cNvPicPr>
          <p:nvPr/>
        </p:nvPicPr>
        <p:blipFill>
          <a:blip r:embed="rId5"/>
          <a:stretch>
            <a:fillRect/>
          </a:stretch>
        </p:blipFill>
        <p:spPr>
          <a:xfrm>
            <a:off x="8422952" y="86217"/>
            <a:ext cx="668215" cy="685800"/>
          </a:xfrm>
          <a:prstGeom prst="rect">
            <a:avLst/>
          </a:prstGeom>
        </p:spPr>
      </p:pic>
    </p:spTree>
    <p:extLst>
      <p:ext uri="{BB962C8B-B14F-4D97-AF65-F5344CB8AC3E}">
        <p14:creationId xmlns:p14="http://schemas.microsoft.com/office/powerpoint/2010/main" val="17130369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2837" y="439791"/>
            <a:ext cx="7422922" cy="805367"/>
          </a:xfrm>
        </p:spPr>
        <p:txBody>
          <a:bodyPr/>
          <a:lstStyle/>
          <a:p>
            <a:r>
              <a:rPr lang="en-US" dirty="0"/>
              <a:t>Niagara 4.6</a:t>
            </a:r>
          </a:p>
        </p:txBody>
      </p:sp>
      <p:sp>
        <p:nvSpPr>
          <p:cNvPr id="4" name="Text Placeholder 3"/>
          <p:cNvSpPr>
            <a:spLocks noGrp="1"/>
          </p:cNvSpPr>
          <p:nvPr>
            <p:ph type="body" idx="1"/>
          </p:nvPr>
        </p:nvSpPr>
        <p:spPr>
          <a:xfrm>
            <a:off x="684505" y="1420139"/>
            <a:ext cx="7281254" cy="2948661"/>
          </a:xfrm>
        </p:spPr>
        <p:txBody>
          <a:bodyPr>
            <a:normAutofit/>
          </a:bodyPr>
          <a:lstStyle/>
          <a:p>
            <a:r>
              <a:rPr lang="en-US" dirty="0"/>
              <a:t>New Mobile Experience!</a:t>
            </a:r>
          </a:p>
          <a:p>
            <a:r>
              <a:rPr lang="en-US" dirty="0"/>
              <a:t>System Database</a:t>
            </a:r>
          </a:p>
          <a:p>
            <a:r>
              <a:rPr lang="en-US" dirty="0"/>
              <a:t>FIPS 140-2</a:t>
            </a:r>
          </a:p>
          <a:p>
            <a:r>
              <a:rPr lang="en-US"/>
              <a:t>Template Deployment</a:t>
            </a:r>
            <a:endParaRPr lang="en-US" dirty="0"/>
          </a:p>
          <a:p>
            <a:r>
              <a:rPr lang="en-US" dirty="0"/>
              <a:t>Certificate Management</a:t>
            </a:r>
          </a:p>
          <a:p>
            <a:endParaRPr lang="en-US" dirty="0"/>
          </a:p>
        </p:txBody>
      </p:sp>
    </p:spTree>
    <p:extLst>
      <p:ext uri="{BB962C8B-B14F-4D97-AF65-F5344CB8AC3E}">
        <p14:creationId xmlns:p14="http://schemas.microsoft.com/office/powerpoint/2010/main" val="30110774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Niagara Portfolio</a:t>
            </a:r>
          </a:p>
        </p:txBody>
      </p:sp>
      <p:sp>
        <p:nvSpPr>
          <p:cNvPr id="3" name="Subtitle 2"/>
          <p:cNvSpPr>
            <a:spLocks noGrp="1"/>
          </p:cNvSpPr>
          <p:nvPr>
            <p:ph type="subTitle" idx="1"/>
          </p:nvPr>
        </p:nvSpPr>
        <p:spPr/>
        <p:txBody>
          <a:bodyPr/>
          <a:lstStyle/>
          <a:p>
            <a:r>
              <a:rPr lang="en-US" dirty="0"/>
              <a:t>Brent Lowe &amp; </a:t>
            </a:r>
          </a:p>
          <a:p>
            <a:r>
              <a:rPr lang="en-US" dirty="0"/>
              <a:t>Mike Westerfield</a:t>
            </a:r>
          </a:p>
        </p:txBody>
      </p:sp>
    </p:spTree>
    <p:extLst>
      <p:ext uri="{BB962C8B-B14F-4D97-AF65-F5344CB8AC3E}">
        <p14:creationId xmlns:p14="http://schemas.microsoft.com/office/powerpoint/2010/main" val="28778832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797272" y="289463"/>
            <a:ext cx="4923910" cy="4002193"/>
          </a:xfrm>
          <a:prstGeom prst="rect">
            <a:avLst/>
          </a:prstGeom>
        </p:spPr>
      </p:pic>
      <p:pic>
        <p:nvPicPr>
          <p:cNvPr id="7" name="Picture 6"/>
          <p:cNvPicPr>
            <a:picLocks noChangeAspect="1"/>
          </p:cNvPicPr>
          <p:nvPr/>
        </p:nvPicPr>
        <p:blipFill>
          <a:blip r:embed="rId4"/>
          <a:stretch>
            <a:fillRect/>
          </a:stretch>
        </p:blipFill>
        <p:spPr>
          <a:xfrm>
            <a:off x="6901211" y="1729944"/>
            <a:ext cx="658292" cy="1404809"/>
          </a:xfrm>
          <a:prstGeom prst="rect">
            <a:avLst/>
          </a:prstGeom>
        </p:spPr>
      </p:pic>
      <p:pic>
        <p:nvPicPr>
          <p:cNvPr id="8" name="Picture 7"/>
          <p:cNvPicPr>
            <a:picLocks noChangeAspect="1"/>
          </p:cNvPicPr>
          <p:nvPr/>
        </p:nvPicPr>
        <p:blipFill>
          <a:blip r:embed="rId5"/>
          <a:stretch>
            <a:fillRect/>
          </a:stretch>
        </p:blipFill>
        <p:spPr>
          <a:xfrm>
            <a:off x="2048128" y="531109"/>
            <a:ext cx="2499163" cy="2447097"/>
          </a:xfrm>
          <a:prstGeom prst="rect">
            <a:avLst/>
          </a:prstGeom>
        </p:spPr>
      </p:pic>
      <p:sp>
        <p:nvSpPr>
          <p:cNvPr id="9" name="Right Arrow 8"/>
          <p:cNvSpPr/>
          <p:nvPr/>
        </p:nvSpPr>
        <p:spPr>
          <a:xfrm>
            <a:off x="5263978" y="2174789"/>
            <a:ext cx="1297460" cy="56841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47955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ight Arrow 8"/>
          <p:cNvSpPr/>
          <p:nvPr/>
        </p:nvSpPr>
        <p:spPr>
          <a:xfrm>
            <a:off x="5263978" y="2174789"/>
            <a:ext cx="1297460" cy="56841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stretch>
            <a:fillRect/>
          </a:stretch>
        </p:blipFill>
        <p:spPr>
          <a:xfrm>
            <a:off x="339038" y="362206"/>
            <a:ext cx="4587487" cy="3789663"/>
          </a:xfrm>
          <a:prstGeom prst="rect">
            <a:avLst/>
          </a:prstGeom>
        </p:spPr>
      </p:pic>
      <p:pic>
        <p:nvPicPr>
          <p:cNvPr id="3" name="Picture 2"/>
          <p:cNvPicPr>
            <a:picLocks noChangeAspect="1"/>
          </p:cNvPicPr>
          <p:nvPr/>
        </p:nvPicPr>
        <p:blipFill>
          <a:blip r:embed="rId4"/>
          <a:stretch>
            <a:fillRect/>
          </a:stretch>
        </p:blipFill>
        <p:spPr>
          <a:xfrm>
            <a:off x="6992236" y="1265281"/>
            <a:ext cx="837186" cy="1819016"/>
          </a:xfrm>
          <a:prstGeom prst="rect">
            <a:avLst/>
          </a:prstGeom>
        </p:spPr>
      </p:pic>
      <p:sp>
        <p:nvSpPr>
          <p:cNvPr id="10" name="Title 1"/>
          <p:cNvSpPr>
            <a:spLocks noGrp="1"/>
          </p:cNvSpPr>
          <p:nvPr>
            <p:ph type="title"/>
          </p:nvPr>
        </p:nvSpPr>
        <p:spPr>
          <a:xfrm>
            <a:off x="5410571" y="58505"/>
            <a:ext cx="3163330" cy="1227404"/>
          </a:xfrm>
        </p:spPr>
        <p:txBody>
          <a:bodyPr/>
          <a:lstStyle/>
          <a:p>
            <a:r>
              <a:rPr lang="en-US" dirty="0"/>
              <a:t>Challenges with Mobile?</a:t>
            </a:r>
          </a:p>
        </p:txBody>
      </p:sp>
    </p:spTree>
    <p:extLst>
      <p:ext uri="{BB962C8B-B14F-4D97-AF65-F5344CB8AC3E}">
        <p14:creationId xmlns:p14="http://schemas.microsoft.com/office/powerpoint/2010/main" val="39954595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708" y="-127653"/>
            <a:ext cx="8229600" cy="857250"/>
          </a:xfrm>
        </p:spPr>
        <p:txBody>
          <a:bodyPr/>
          <a:lstStyle/>
          <a:p>
            <a:r>
              <a:rPr lang="en-US" dirty="0"/>
              <a:t>Navigation &amp; Tools pane</a:t>
            </a:r>
          </a:p>
        </p:txBody>
      </p:sp>
      <p:pic>
        <p:nvPicPr>
          <p:cNvPr id="9" name="Picture 8"/>
          <p:cNvPicPr>
            <a:picLocks noChangeAspect="1"/>
          </p:cNvPicPr>
          <p:nvPr/>
        </p:nvPicPr>
        <p:blipFill>
          <a:blip r:embed="rId3"/>
          <a:stretch>
            <a:fillRect/>
          </a:stretch>
        </p:blipFill>
        <p:spPr>
          <a:xfrm>
            <a:off x="6367875" y="976184"/>
            <a:ext cx="1367454" cy="2243909"/>
          </a:xfrm>
          <a:prstGeom prst="rect">
            <a:avLst/>
          </a:prstGeom>
        </p:spPr>
      </p:pic>
      <p:pic>
        <p:nvPicPr>
          <p:cNvPr id="10" name="Picture 9"/>
          <p:cNvPicPr>
            <a:picLocks noChangeAspect="1"/>
          </p:cNvPicPr>
          <p:nvPr/>
        </p:nvPicPr>
        <p:blipFill>
          <a:blip r:embed="rId4"/>
          <a:stretch>
            <a:fillRect/>
          </a:stretch>
        </p:blipFill>
        <p:spPr>
          <a:xfrm>
            <a:off x="395422" y="544246"/>
            <a:ext cx="4096722" cy="3887230"/>
          </a:xfrm>
          <a:prstGeom prst="rect">
            <a:avLst/>
          </a:prstGeom>
        </p:spPr>
      </p:pic>
      <p:sp>
        <p:nvSpPr>
          <p:cNvPr id="11" name="Rectangle 10"/>
          <p:cNvSpPr/>
          <p:nvPr/>
        </p:nvSpPr>
        <p:spPr>
          <a:xfrm>
            <a:off x="605481" y="1149178"/>
            <a:ext cx="2594919" cy="3282298"/>
          </a:xfrm>
          <a:prstGeom prst="rect">
            <a:avLst/>
          </a:prstGeom>
          <a:noFill/>
          <a:ln w="603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 name="Straight Arrow Connector 12"/>
          <p:cNvCxnSpPr/>
          <p:nvPr/>
        </p:nvCxnSpPr>
        <p:spPr>
          <a:xfrm>
            <a:off x="3343701" y="1149178"/>
            <a:ext cx="3024174" cy="106416"/>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3272050" y="1295257"/>
            <a:ext cx="1148444" cy="3136219"/>
          </a:xfrm>
          <a:prstGeom prst="rect">
            <a:avLst/>
          </a:prstGeom>
          <a:noFill/>
          <a:ln w="60325">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6368769" y="1428588"/>
            <a:ext cx="1366560" cy="1964499"/>
          </a:xfrm>
          <a:prstGeom prst="rect">
            <a:avLst/>
          </a:prstGeom>
          <a:noFill/>
          <a:ln w="60325">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9" name="Straight Arrow Connector 18"/>
          <p:cNvCxnSpPr/>
          <p:nvPr/>
        </p:nvCxnSpPr>
        <p:spPr>
          <a:xfrm flipV="1">
            <a:off x="4492144" y="2210937"/>
            <a:ext cx="1804081" cy="436729"/>
          </a:xfrm>
          <a:prstGeom prst="straightConnector1">
            <a:avLst/>
          </a:prstGeom>
          <a:ln>
            <a:solidFill>
              <a:schemeClr val="accent5"/>
            </a:solidFill>
            <a:tailEnd type="triangle"/>
          </a:ln>
        </p:spPr>
        <p:style>
          <a:lnRef idx="2">
            <a:schemeClr val="accent1"/>
          </a:lnRef>
          <a:fillRef idx="0">
            <a:schemeClr val="accent1"/>
          </a:fillRef>
          <a:effectRef idx="1">
            <a:schemeClr val="accent1"/>
          </a:effectRef>
          <a:fontRef idx="minor">
            <a:schemeClr val="tx1"/>
          </a:fontRef>
        </p:style>
      </p:cxnSp>
      <p:sp>
        <p:nvSpPr>
          <p:cNvPr id="21" name="Rectangle 20"/>
          <p:cNvSpPr/>
          <p:nvPr/>
        </p:nvSpPr>
        <p:spPr>
          <a:xfrm>
            <a:off x="2808089" y="852741"/>
            <a:ext cx="1684055" cy="184404"/>
          </a:xfrm>
          <a:prstGeom prst="rect">
            <a:avLst/>
          </a:prstGeom>
          <a:noFill/>
          <a:ln w="60325">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3" name="Straight Arrow Connector 22"/>
          <p:cNvCxnSpPr/>
          <p:nvPr/>
        </p:nvCxnSpPr>
        <p:spPr>
          <a:xfrm>
            <a:off x="4552157" y="920225"/>
            <a:ext cx="2749395" cy="228953"/>
          </a:xfrm>
          <a:prstGeom prst="straightConnector1">
            <a:avLst/>
          </a:prstGeom>
          <a:ln w="38100">
            <a:solidFill>
              <a:srgbClr val="92D050"/>
            </a:solidFill>
            <a:tailEnd type="triangle"/>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5374403" y="3627275"/>
            <a:ext cx="3442051" cy="646331"/>
          </a:xfrm>
          <a:prstGeom prst="rect">
            <a:avLst/>
          </a:prstGeom>
          <a:noFill/>
        </p:spPr>
        <p:txBody>
          <a:bodyPr wrap="square" rtlCol="0">
            <a:spAutoFit/>
          </a:bodyPr>
          <a:lstStyle/>
          <a:p>
            <a:r>
              <a:rPr lang="en-US" dirty="0"/>
              <a:t>Screen real estate is optimized based on total resolution</a:t>
            </a:r>
          </a:p>
        </p:txBody>
      </p:sp>
    </p:spTree>
    <p:extLst>
      <p:ext uri="{BB962C8B-B14F-4D97-AF65-F5344CB8AC3E}">
        <p14:creationId xmlns:p14="http://schemas.microsoft.com/office/powerpoint/2010/main" val="39867280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97272" y="932261"/>
            <a:ext cx="4133074" cy="3359395"/>
          </a:xfrm>
          <a:prstGeom prst="rect">
            <a:avLst/>
          </a:prstGeom>
        </p:spPr>
      </p:pic>
      <p:pic>
        <p:nvPicPr>
          <p:cNvPr id="6" name="Picture 5"/>
          <p:cNvPicPr>
            <a:picLocks noChangeAspect="1"/>
          </p:cNvPicPr>
          <p:nvPr/>
        </p:nvPicPr>
        <p:blipFill>
          <a:blip r:embed="rId4"/>
          <a:stretch>
            <a:fillRect/>
          </a:stretch>
        </p:blipFill>
        <p:spPr>
          <a:xfrm>
            <a:off x="1801612" y="1098605"/>
            <a:ext cx="2113627" cy="2069593"/>
          </a:xfrm>
          <a:prstGeom prst="rect">
            <a:avLst/>
          </a:prstGeom>
        </p:spPr>
      </p:pic>
      <p:pic>
        <p:nvPicPr>
          <p:cNvPr id="3" name="Picture 2"/>
          <p:cNvPicPr>
            <a:picLocks noChangeAspect="1"/>
          </p:cNvPicPr>
          <p:nvPr/>
        </p:nvPicPr>
        <p:blipFill>
          <a:blip r:embed="rId5"/>
          <a:stretch>
            <a:fillRect/>
          </a:stretch>
        </p:blipFill>
        <p:spPr>
          <a:xfrm>
            <a:off x="5283635" y="1606378"/>
            <a:ext cx="821954" cy="1781616"/>
          </a:xfrm>
          <a:prstGeom prst="rect">
            <a:avLst/>
          </a:prstGeom>
        </p:spPr>
      </p:pic>
      <p:sp>
        <p:nvSpPr>
          <p:cNvPr id="12" name="Right Brace 11"/>
          <p:cNvSpPr/>
          <p:nvPr/>
        </p:nvSpPr>
        <p:spPr>
          <a:xfrm>
            <a:off x="6254991" y="1625996"/>
            <a:ext cx="407773" cy="1781616"/>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TextBox 12"/>
          <p:cNvSpPr txBox="1"/>
          <p:nvPr/>
        </p:nvSpPr>
        <p:spPr>
          <a:xfrm>
            <a:off x="6976627" y="2011793"/>
            <a:ext cx="1710173" cy="1200329"/>
          </a:xfrm>
          <a:prstGeom prst="rect">
            <a:avLst/>
          </a:prstGeom>
          <a:noFill/>
        </p:spPr>
        <p:txBody>
          <a:bodyPr wrap="square" rtlCol="0">
            <a:spAutoFit/>
          </a:bodyPr>
          <a:lstStyle/>
          <a:p>
            <a:r>
              <a:rPr lang="en-US" dirty="0"/>
              <a:t>New limits for image scaling and scrolling</a:t>
            </a:r>
          </a:p>
          <a:p>
            <a:endParaRPr lang="en-US" dirty="0"/>
          </a:p>
        </p:txBody>
      </p:sp>
      <p:sp>
        <p:nvSpPr>
          <p:cNvPr id="16" name="Title 1"/>
          <p:cNvSpPr txBox="1">
            <a:spLocks/>
          </p:cNvSpPr>
          <p:nvPr/>
        </p:nvSpPr>
        <p:spPr>
          <a:xfrm>
            <a:off x="197708" y="-127653"/>
            <a:ext cx="8229600" cy="85725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800" b="1" kern="1200">
                <a:solidFill>
                  <a:schemeClr val="accent1"/>
                </a:solidFill>
                <a:latin typeface="Arial"/>
                <a:ea typeface="+mj-ea"/>
                <a:cs typeface="Arial"/>
              </a:defRPr>
            </a:lvl1pPr>
          </a:lstStyle>
          <a:p>
            <a:r>
              <a:rPr lang="en-US" dirty="0"/>
              <a:t>Page Content</a:t>
            </a:r>
          </a:p>
        </p:txBody>
      </p:sp>
    </p:spTree>
    <p:extLst>
      <p:ext uri="{BB962C8B-B14F-4D97-AF65-F5344CB8AC3E}">
        <p14:creationId xmlns:p14="http://schemas.microsoft.com/office/powerpoint/2010/main" val="40849971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ight Brace 11"/>
          <p:cNvSpPr/>
          <p:nvPr/>
        </p:nvSpPr>
        <p:spPr>
          <a:xfrm>
            <a:off x="6254991" y="1625996"/>
            <a:ext cx="407773" cy="1781616"/>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TextBox 12"/>
          <p:cNvSpPr txBox="1"/>
          <p:nvPr/>
        </p:nvSpPr>
        <p:spPr>
          <a:xfrm>
            <a:off x="6976627" y="2011793"/>
            <a:ext cx="1710173" cy="1200329"/>
          </a:xfrm>
          <a:prstGeom prst="rect">
            <a:avLst/>
          </a:prstGeom>
          <a:noFill/>
        </p:spPr>
        <p:txBody>
          <a:bodyPr wrap="square" rtlCol="0">
            <a:spAutoFit/>
          </a:bodyPr>
          <a:lstStyle/>
          <a:p>
            <a:r>
              <a:rPr lang="en-US" dirty="0"/>
              <a:t>New limits for image scaling and scrolling</a:t>
            </a:r>
          </a:p>
          <a:p>
            <a:endParaRPr lang="en-US" dirty="0"/>
          </a:p>
        </p:txBody>
      </p:sp>
      <p:pic>
        <p:nvPicPr>
          <p:cNvPr id="8" name="Picture 7"/>
          <p:cNvPicPr>
            <a:picLocks noChangeAspect="1"/>
          </p:cNvPicPr>
          <p:nvPr/>
        </p:nvPicPr>
        <p:blipFill>
          <a:blip r:embed="rId3"/>
          <a:stretch>
            <a:fillRect/>
          </a:stretch>
        </p:blipFill>
        <p:spPr>
          <a:xfrm>
            <a:off x="489740" y="1048514"/>
            <a:ext cx="3738880" cy="3088640"/>
          </a:xfrm>
          <a:prstGeom prst="rect">
            <a:avLst/>
          </a:prstGeom>
        </p:spPr>
      </p:pic>
      <p:pic>
        <p:nvPicPr>
          <p:cNvPr id="5" name="Picture 4"/>
          <p:cNvPicPr>
            <a:picLocks noChangeAspect="1"/>
          </p:cNvPicPr>
          <p:nvPr/>
        </p:nvPicPr>
        <p:blipFill>
          <a:blip r:embed="rId4"/>
          <a:stretch>
            <a:fillRect/>
          </a:stretch>
        </p:blipFill>
        <p:spPr>
          <a:xfrm>
            <a:off x="5153995" y="1625996"/>
            <a:ext cx="847725" cy="1809750"/>
          </a:xfrm>
          <a:prstGeom prst="rect">
            <a:avLst/>
          </a:prstGeom>
        </p:spPr>
      </p:pic>
      <p:sp>
        <p:nvSpPr>
          <p:cNvPr id="11" name="Title 1"/>
          <p:cNvSpPr txBox="1">
            <a:spLocks/>
          </p:cNvSpPr>
          <p:nvPr/>
        </p:nvSpPr>
        <p:spPr>
          <a:xfrm>
            <a:off x="197708" y="-127653"/>
            <a:ext cx="8229600" cy="85725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800" b="1" kern="1200">
                <a:solidFill>
                  <a:schemeClr val="accent1"/>
                </a:solidFill>
                <a:latin typeface="Arial"/>
                <a:ea typeface="+mj-ea"/>
                <a:cs typeface="Arial"/>
              </a:defRPr>
            </a:lvl1pPr>
          </a:lstStyle>
          <a:p>
            <a:r>
              <a:rPr lang="en-US" dirty="0"/>
              <a:t>Page Content</a:t>
            </a:r>
          </a:p>
        </p:txBody>
      </p:sp>
    </p:spTree>
    <p:extLst>
      <p:ext uri="{BB962C8B-B14F-4D97-AF65-F5344CB8AC3E}">
        <p14:creationId xmlns:p14="http://schemas.microsoft.com/office/powerpoint/2010/main" val="27638187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5489580" y="1491606"/>
            <a:ext cx="832852" cy="1781616"/>
          </a:xfrm>
          <a:prstGeom prst="rect">
            <a:avLst/>
          </a:prstGeom>
        </p:spPr>
      </p:pic>
      <p:pic>
        <p:nvPicPr>
          <p:cNvPr id="4" name="Picture 3"/>
          <p:cNvPicPr>
            <a:picLocks noChangeAspect="1"/>
          </p:cNvPicPr>
          <p:nvPr/>
        </p:nvPicPr>
        <p:blipFill>
          <a:blip r:embed="rId4"/>
          <a:stretch>
            <a:fillRect/>
          </a:stretch>
        </p:blipFill>
        <p:spPr>
          <a:xfrm>
            <a:off x="797272" y="932261"/>
            <a:ext cx="4133074" cy="3359395"/>
          </a:xfrm>
          <a:prstGeom prst="rect">
            <a:avLst/>
          </a:prstGeom>
        </p:spPr>
      </p:pic>
      <p:sp>
        <p:nvSpPr>
          <p:cNvPr id="7" name="Rectangle 6"/>
          <p:cNvSpPr/>
          <p:nvPr/>
        </p:nvSpPr>
        <p:spPr>
          <a:xfrm>
            <a:off x="963827" y="1110437"/>
            <a:ext cx="3805881" cy="104977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1</a:t>
            </a:r>
          </a:p>
        </p:txBody>
      </p:sp>
      <p:sp>
        <p:nvSpPr>
          <p:cNvPr id="8" name="Rectangle 7"/>
          <p:cNvSpPr/>
          <p:nvPr/>
        </p:nvSpPr>
        <p:spPr>
          <a:xfrm>
            <a:off x="963827" y="2160213"/>
            <a:ext cx="988541" cy="1052544"/>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2</a:t>
            </a:r>
          </a:p>
        </p:txBody>
      </p:sp>
      <p:sp>
        <p:nvSpPr>
          <p:cNvPr id="16" name="Rectangle 15"/>
          <p:cNvSpPr/>
          <p:nvPr/>
        </p:nvSpPr>
        <p:spPr>
          <a:xfrm>
            <a:off x="3836511" y="2157060"/>
            <a:ext cx="933197" cy="105254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5</a:t>
            </a:r>
          </a:p>
        </p:txBody>
      </p:sp>
      <p:sp>
        <p:nvSpPr>
          <p:cNvPr id="17" name="Rectangle 16"/>
          <p:cNvSpPr/>
          <p:nvPr/>
        </p:nvSpPr>
        <p:spPr>
          <a:xfrm>
            <a:off x="1912339" y="2161033"/>
            <a:ext cx="988541" cy="1052544"/>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3</a:t>
            </a:r>
          </a:p>
        </p:txBody>
      </p:sp>
      <p:sp>
        <p:nvSpPr>
          <p:cNvPr id="18" name="Rectangle 17"/>
          <p:cNvSpPr/>
          <p:nvPr/>
        </p:nvSpPr>
        <p:spPr>
          <a:xfrm>
            <a:off x="2860851" y="2161033"/>
            <a:ext cx="988541" cy="1052544"/>
          </a:xfrm>
          <a:prstGeom prst="rect">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4</a:t>
            </a:r>
          </a:p>
        </p:txBody>
      </p:sp>
      <p:sp>
        <p:nvSpPr>
          <p:cNvPr id="19" name="Rectangle 18"/>
          <p:cNvSpPr/>
          <p:nvPr/>
        </p:nvSpPr>
        <p:spPr>
          <a:xfrm>
            <a:off x="5514295" y="1616264"/>
            <a:ext cx="761778" cy="65891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1</a:t>
            </a:r>
          </a:p>
        </p:txBody>
      </p:sp>
      <p:sp>
        <p:nvSpPr>
          <p:cNvPr id="20" name="Rectangle 19"/>
          <p:cNvSpPr/>
          <p:nvPr/>
        </p:nvSpPr>
        <p:spPr>
          <a:xfrm>
            <a:off x="5520213" y="2299408"/>
            <a:ext cx="391071" cy="405907"/>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2</a:t>
            </a:r>
          </a:p>
        </p:txBody>
      </p:sp>
      <p:sp>
        <p:nvSpPr>
          <p:cNvPr id="21" name="Rectangle 20"/>
          <p:cNvSpPr/>
          <p:nvPr/>
        </p:nvSpPr>
        <p:spPr>
          <a:xfrm>
            <a:off x="5908326" y="2299408"/>
            <a:ext cx="367747" cy="405907"/>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3</a:t>
            </a:r>
          </a:p>
        </p:txBody>
      </p:sp>
      <p:sp>
        <p:nvSpPr>
          <p:cNvPr id="22" name="Rectangle 21"/>
          <p:cNvSpPr/>
          <p:nvPr/>
        </p:nvSpPr>
        <p:spPr>
          <a:xfrm>
            <a:off x="5521039" y="2717189"/>
            <a:ext cx="387288" cy="429767"/>
          </a:xfrm>
          <a:prstGeom prst="rect">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4</a:t>
            </a:r>
          </a:p>
        </p:txBody>
      </p:sp>
      <p:sp>
        <p:nvSpPr>
          <p:cNvPr id="23" name="Rectangle 22"/>
          <p:cNvSpPr/>
          <p:nvPr/>
        </p:nvSpPr>
        <p:spPr>
          <a:xfrm>
            <a:off x="5906006" y="2705315"/>
            <a:ext cx="370067" cy="44164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5</a:t>
            </a:r>
          </a:p>
        </p:txBody>
      </p:sp>
      <p:sp>
        <p:nvSpPr>
          <p:cNvPr id="11" name="TextBox 10"/>
          <p:cNvSpPr txBox="1"/>
          <p:nvPr/>
        </p:nvSpPr>
        <p:spPr>
          <a:xfrm>
            <a:off x="6661040" y="1560048"/>
            <a:ext cx="1890584" cy="1200329"/>
          </a:xfrm>
          <a:prstGeom prst="rect">
            <a:avLst/>
          </a:prstGeom>
          <a:noFill/>
        </p:spPr>
        <p:txBody>
          <a:bodyPr wrap="square" rtlCol="0">
            <a:spAutoFit/>
          </a:bodyPr>
          <a:lstStyle/>
          <a:p>
            <a:r>
              <a:rPr lang="en-US" dirty="0"/>
              <a:t>Landscape or Portrait?</a:t>
            </a:r>
          </a:p>
          <a:p>
            <a:endParaRPr lang="en-US" dirty="0"/>
          </a:p>
          <a:p>
            <a:r>
              <a:rPr lang="en-US" dirty="0"/>
              <a:t>Use Flow Pane</a:t>
            </a:r>
          </a:p>
        </p:txBody>
      </p:sp>
      <p:sp>
        <p:nvSpPr>
          <p:cNvPr id="25" name="Title 1"/>
          <p:cNvSpPr txBox="1">
            <a:spLocks/>
          </p:cNvSpPr>
          <p:nvPr/>
        </p:nvSpPr>
        <p:spPr>
          <a:xfrm>
            <a:off x="197708" y="-127653"/>
            <a:ext cx="8229600" cy="85725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800" b="1" kern="1200">
                <a:solidFill>
                  <a:schemeClr val="accent1"/>
                </a:solidFill>
                <a:latin typeface="Arial"/>
                <a:ea typeface="+mj-ea"/>
                <a:cs typeface="Arial"/>
              </a:defRPr>
            </a:lvl1pPr>
          </a:lstStyle>
          <a:p>
            <a:r>
              <a:rPr lang="en-US" dirty="0"/>
              <a:t>Page Layout</a:t>
            </a:r>
          </a:p>
        </p:txBody>
      </p:sp>
    </p:spTree>
    <p:extLst>
      <p:ext uri="{BB962C8B-B14F-4D97-AF65-F5344CB8AC3E}">
        <p14:creationId xmlns:p14="http://schemas.microsoft.com/office/powerpoint/2010/main" val="3132650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Mobile Enhancements</a:t>
            </a:r>
          </a:p>
        </p:txBody>
      </p:sp>
      <p:sp>
        <p:nvSpPr>
          <p:cNvPr id="3" name="Content Placeholder 2"/>
          <p:cNvSpPr>
            <a:spLocks noGrp="1"/>
          </p:cNvSpPr>
          <p:nvPr>
            <p:ph idx="1"/>
          </p:nvPr>
        </p:nvSpPr>
        <p:spPr/>
        <p:txBody>
          <a:bodyPr/>
          <a:lstStyle/>
          <a:p>
            <a:r>
              <a:rPr lang="en-US" dirty="0"/>
              <a:t>Scaling Screen size</a:t>
            </a:r>
          </a:p>
          <a:p>
            <a:r>
              <a:rPr lang="en-US" dirty="0"/>
              <a:t>List of views?</a:t>
            </a:r>
          </a:p>
          <a:p>
            <a:r>
              <a:rPr lang="en-US" dirty="0"/>
              <a:t>Property Sheet, Scheduling and Alarming</a:t>
            </a:r>
          </a:p>
          <a:p>
            <a:r>
              <a:rPr lang="en-US" dirty="0"/>
              <a:t>HTML5 HX profile is now mobile friendly</a:t>
            </a:r>
          </a:p>
          <a:p>
            <a:r>
              <a:rPr lang="en-US" dirty="0"/>
              <a:t>Navigation Widgets </a:t>
            </a:r>
          </a:p>
          <a:p>
            <a:endParaRPr lang="en-US" dirty="0"/>
          </a:p>
          <a:p>
            <a:r>
              <a:rPr lang="en-US" dirty="0"/>
              <a:t>Extended features</a:t>
            </a:r>
          </a:p>
          <a:p>
            <a:r>
              <a:rPr lang="en-US" dirty="0"/>
              <a:t>Example Screenshots?</a:t>
            </a:r>
          </a:p>
          <a:p>
            <a:r>
              <a:rPr lang="en-US" dirty="0"/>
              <a:t>Hit a demo site?</a:t>
            </a:r>
          </a:p>
        </p:txBody>
      </p:sp>
      <p:pic>
        <p:nvPicPr>
          <p:cNvPr id="9" name="Picture 8"/>
          <p:cNvPicPr>
            <a:picLocks noChangeAspect="1"/>
          </p:cNvPicPr>
          <p:nvPr/>
        </p:nvPicPr>
        <p:blipFill>
          <a:blip r:embed="rId3"/>
          <a:stretch>
            <a:fillRect/>
          </a:stretch>
        </p:blipFill>
        <p:spPr>
          <a:xfrm>
            <a:off x="7996267" y="102990"/>
            <a:ext cx="438150" cy="685800"/>
          </a:xfrm>
          <a:prstGeom prst="rect">
            <a:avLst/>
          </a:prstGeom>
        </p:spPr>
      </p:pic>
      <p:pic>
        <p:nvPicPr>
          <p:cNvPr id="10" name="Picture 9" descr="time icon"/>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00505" y="102990"/>
            <a:ext cx="643495" cy="685800"/>
          </a:xfrm>
          <a:prstGeom prst="rect">
            <a:avLst/>
          </a:prstGeom>
          <a:noFill/>
          <a:ln>
            <a:noFill/>
          </a:ln>
        </p:spPr>
      </p:pic>
      <p:pic>
        <p:nvPicPr>
          <p:cNvPr id="13" name="Picture 12"/>
          <p:cNvPicPr>
            <a:picLocks noChangeAspect="1"/>
          </p:cNvPicPr>
          <p:nvPr/>
        </p:nvPicPr>
        <p:blipFill>
          <a:blip r:embed="rId3"/>
          <a:stretch>
            <a:fillRect/>
          </a:stretch>
        </p:blipFill>
        <p:spPr>
          <a:xfrm rot="16200000">
            <a:off x="8172802" y="609655"/>
            <a:ext cx="686049" cy="1073815"/>
          </a:xfrm>
          <a:prstGeom prst="rect">
            <a:avLst/>
          </a:prstGeom>
        </p:spPr>
      </p:pic>
    </p:spTree>
    <p:extLst>
      <p:ext uri="{BB962C8B-B14F-4D97-AF65-F5344CB8AC3E}">
        <p14:creationId xmlns:p14="http://schemas.microsoft.com/office/powerpoint/2010/main" val="28845655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Mobile Enhancements</a:t>
            </a:r>
          </a:p>
        </p:txBody>
      </p:sp>
      <p:sp>
        <p:nvSpPr>
          <p:cNvPr id="3" name="Content Placeholder 2"/>
          <p:cNvSpPr>
            <a:spLocks noGrp="1"/>
          </p:cNvSpPr>
          <p:nvPr>
            <p:ph idx="1"/>
          </p:nvPr>
        </p:nvSpPr>
        <p:spPr/>
        <p:txBody>
          <a:bodyPr/>
          <a:lstStyle/>
          <a:p>
            <a:r>
              <a:rPr lang="en-US" dirty="0"/>
              <a:t>Scaling Screen size</a:t>
            </a:r>
          </a:p>
          <a:p>
            <a:r>
              <a:rPr lang="en-US" dirty="0"/>
              <a:t>List of views?</a:t>
            </a:r>
          </a:p>
          <a:p>
            <a:r>
              <a:rPr lang="en-US" dirty="0"/>
              <a:t>Property Sheet, Scheduling and Alarming</a:t>
            </a:r>
          </a:p>
          <a:p>
            <a:r>
              <a:rPr lang="en-US" dirty="0"/>
              <a:t>HTML5 HX profile is now mobile friendly</a:t>
            </a:r>
          </a:p>
          <a:p>
            <a:r>
              <a:rPr lang="en-US" dirty="0"/>
              <a:t>Navigation Widgets </a:t>
            </a:r>
          </a:p>
          <a:p>
            <a:endParaRPr lang="en-US" dirty="0"/>
          </a:p>
          <a:p>
            <a:r>
              <a:rPr lang="en-US" dirty="0"/>
              <a:t>Extended features</a:t>
            </a:r>
          </a:p>
          <a:p>
            <a:r>
              <a:rPr lang="en-US" dirty="0"/>
              <a:t>Example Screenshots?</a:t>
            </a:r>
          </a:p>
          <a:p>
            <a:r>
              <a:rPr lang="en-US" dirty="0"/>
              <a:t>Hit a demo site?</a:t>
            </a:r>
          </a:p>
        </p:txBody>
      </p:sp>
      <p:pic>
        <p:nvPicPr>
          <p:cNvPr id="9" name="Picture 8"/>
          <p:cNvPicPr>
            <a:picLocks noChangeAspect="1"/>
          </p:cNvPicPr>
          <p:nvPr/>
        </p:nvPicPr>
        <p:blipFill>
          <a:blip r:embed="rId3"/>
          <a:stretch>
            <a:fillRect/>
          </a:stretch>
        </p:blipFill>
        <p:spPr>
          <a:xfrm>
            <a:off x="7996267" y="102990"/>
            <a:ext cx="438150" cy="685800"/>
          </a:xfrm>
          <a:prstGeom prst="rect">
            <a:avLst/>
          </a:prstGeom>
        </p:spPr>
      </p:pic>
      <p:pic>
        <p:nvPicPr>
          <p:cNvPr id="10" name="Picture 9" descr="time icon"/>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00505" y="102990"/>
            <a:ext cx="643495" cy="685800"/>
          </a:xfrm>
          <a:prstGeom prst="rect">
            <a:avLst/>
          </a:prstGeom>
          <a:noFill/>
          <a:ln>
            <a:noFill/>
          </a:ln>
        </p:spPr>
      </p:pic>
      <p:pic>
        <p:nvPicPr>
          <p:cNvPr id="11" name="Picture 10"/>
          <p:cNvPicPr>
            <a:picLocks noChangeAspect="1"/>
          </p:cNvPicPr>
          <p:nvPr/>
        </p:nvPicPr>
        <p:blipFill>
          <a:blip r:embed="rId3"/>
          <a:stretch>
            <a:fillRect/>
          </a:stretch>
        </p:blipFill>
        <p:spPr>
          <a:xfrm rot="16200000">
            <a:off x="8172802" y="609655"/>
            <a:ext cx="686049" cy="1073815"/>
          </a:xfrm>
          <a:prstGeom prst="rect">
            <a:avLst/>
          </a:prstGeom>
        </p:spPr>
      </p:pic>
    </p:spTree>
    <p:extLst>
      <p:ext uri="{BB962C8B-B14F-4D97-AF65-F5344CB8AC3E}">
        <p14:creationId xmlns:p14="http://schemas.microsoft.com/office/powerpoint/2010/main" val="28213798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1434301" y="584802"/>
            <a:ext cx="6432997" cy="3784116"/>
          </a:xfrm>
          <a:prstGeom prst="rect">
            <a:avLst/>
          </a:prstGeom>
        </p:spPr>
      </p:pic>
      <p:sp>
        <p:nvSpPr>
          <p:cNvPr id="3" name="Title 2"/>
          <p:cNvSpPr>
            <a:spLocks noGrp="1"/>
          </p:cNvSpPr>
          <p:nvPr>
            <p:ph type="title"/>
          </p:nvPr>
        </p:nvSpPr>
        <p:spPr>
          <a:xfrm>
            <a:off x="424840" y="-46384"/>
            <a:ext cx="8229600" cy="857250"/>
          </a:xfrm>
        </p:spPr>
        <p:txBody>
          <a:bodyPr/>
          <a:lstStyle/>
          <a:p>
            <a:r>
              <a:rPr lang="en-US" dirty="0"/>
              <a:t>Smarter Supervisor?</a:t>
            </a:r>
          </a:p>
        </p:txBody>
      </p:sp>
      <p:sp>
        <p:nvSpPr>
          <p:cNvPr id="2" name="Content Placeholder 1"/>
          <p:cNvSpPr>
            <a:spLocks noGrp="1"/>
          </p:cNvSpPr>
          <p:nvPr>
            <p:ph idx="1"/>
          </p:nvPr>
        </p:nvSpPr>
        <p:spPr>
          <a:xfrm>
            <a:off x="6586313" y="1268707"/>
            <a:ext cx="2126884" cy="880790"/>
          </a:xfrm>
        </p:spPr>
        <p:txBody>
          <a:bodyPr/>
          <a:lstStyle/>
          <a:p>
            <a:pPr marL="0" indent="0">
              <a:buNone/>
            </a:pPr>
            <a:r>
              <a:rPr lang="en-US" dirty="0">
                <a:solidFill>
                  <a:schemeClr val="accent1">
                    <a:lumMod val="75000"/>
                  </a:schemeClr>
                </a:solidFill>
              </a:rPr>
              <a:t>Why do I have to integrate twice?</a:t>
            </a:r>
          </a:p>
        </p:txBody>
      </p:sp>
      <p:pic>
        <p:nvPicPr>
          <p:cNvPr id="13" name="Picture 12"/>
          <p:cNvPicPr>
            <a:picLocks noChangeAspect="1"/>
          </p:cNvPicPr>
          <p:nvPr/>
        </p:nvPicPr>
        <p:blipFill>
          <a:blip r:embed="rId4"/>
          <a:stretch>
            <a:fillRect/>
          </a:stretch>
        </p:blipFill>
        <p:spPr>
          <a:xfrm>
            <a:off x="7996267" y="102990"/>
            <a:ext cx="438150" cy="685800"/>
          </a:xfrm>
          <a:prstGeom prst="rect">
            <a:avLst/>
          </a:prstGeom>
        </p:spPr>
      </p:pic>
      <p:pic>
        <p:nvPicPr>
          <p:cNvPr id="14" name="Picture 13" descr="time icon"/>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00505" y="102990"/>
            <a:ext cx="643495" cy="685800"/>
          </a:xfrm>
          <a:prstGeom prst="rect">
            <a:avLst/>
          </a:prstGeom>
          <a:noFill/>
          <a:ln>
            <a:noFill/>
          </a:ln>
        </p:spPr>
      </p:pic>
    </p:spTree>
    <p:extLst>
      <p:ext uri="{BB962C8B-B14F-4D97-AF65-F5344CB8AC3E}">
        <p14:creationId xmlns:p14="http://schemas.microsoft.com/office/powerpoint/2010/main" val="28951177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24840" y="-46384"/>
            <a:ext cx="8229600" cy="857250"/>
          </a:xfrm>
        </p:spPr>
        <p:txBody>
          <a:bodyPr/>
          <a:lstStyle/>
          <a:p>
            <a:r>
              <a:rPr lang="en-US" dirty="0" err="1"/>
              <a:t>GoogleBot</a:t>
            </a:r>
            <a:r>
              <a:rPr lang="en-US" dirty="0"/>
              <a:t>?</a:t>
            </a:r>
          </a:p>
        </p:txBody>
      </p:sp>
      <p:pic>
        <p:nvPicPr>
          <p:cNvPr id="2" name="Picture 1"/>
          <p:cNvPicPr>
            <a:picLocks noChangeAspect="1"/>
          </p:cNvPicPr>
          <p:nvPr/>
        </p:nvPicPr>
        <p:blipFill>
          <a:blip r:embed="rId3"/>
          <a:stretch>
            <a:fillRect/>
          </a:stretch>
        </p:blipFill>
        <p:spPr>
          <a:xfrm>
            <a:off x="1358290" y="810866"/>
            <a:ext cx="6362700" cy="3267075"/>
          </a:xfrm>
          <a:prstGeom prst="rect">
            <a:avLst/>
          </a:prstGeom>
        </p:spPr>
      </p:pic>
      <p:pic>
        <p:nvPicPr>
          <p:cNvPr id="13" name="Picture 12"/>
          <p:cNvPicPr>
            <a:picLocks noChangeAspect="1"/>
          </p:cNvPicPr>
          <p:nvPr/>
        </p:nvPicPr>
        <p:blipFill>
          <a:blip r:embed="rId4"/>
          <a:stretch>
            <a:fillRect/>
          </a:stretch>
        </p:blipFill>
        <p:spPr>
          <a:xfrm>
            <a:off x="7996267" y="102990"/>
            <a:ext cx="438150" cy="685800"/>
          </a:xfrm>
          <a:prstGeom prst="rect">
            <a:avLst/>
          </a:prstGeom>
        </p:spPr>
      </p:pic>
      <p:pic>
        <p:nvPicPr>
          <p:cNvPr id="14" name="Picture 13" descr="time icon"/>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00505" y="102990"/>
            <a:ext cx="643495" cy="685800"/>
          </a:xfrm>
          <a:prstGeom prst="rect">
            <a:avLst/>
          </a:prstGeom>
          <a:noFill/>
          <a:ln>
            <a:noFill/>
          </a:ln>
        </p:spPr>
      </p:pic>
    </p:spTree>
    <p:extLst>
      <p:ext uri="{BB962C8B-B14F-4D97-AF65-F5344CB8AC3E}">
        <p14:creationId xmlns:p14="http://schemas.microsoft.com/office/powerpoint/2010/main" val="10576445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9725" y="464004"/>
            <a:ext cx="1619250" cy="161925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hockey puc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2681" y="828987"/>
            <a:ext cx="1205869" cy="889284"/>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6" descr="Image result for michael jorda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4" name="Picture 10" descr="Image result for michael jorda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0355" y="2204975"/>
            <a:ext cx="1535768" cy="172548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wilt chamberlai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123" y="2204974"/>
            <a:ext cx="1725704" cy="172570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Image resul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95454" y="2355104"/>
            <a:ext cx="1716057" cy="127144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Image resul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96180" y="2413671"/>
            <a:ext cx="1246059" cy="1246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24801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4">
            <a:extLst>
              <a:ext uri="{FF2B5EF4-FFF2-40B4-BE49-F238E27FC236}">
                <a16:creationId xmlns:a16="http://schemas.microsoft.com/office/drawing/2014/main" id="{34E498D6-C78A-497D-AFAB-E964F7BA396D}"/>
              </a:ext>
            </a:extLst>
          </p:cNvPr>
          <p:cNvPicPr>
            <a:picLocks noChangeArrowheads="1"/>
          </p:cNvPicPr>
          <p:nvPr/>
        </p:nvPicPr>
        <p:blipFill>
          <a:blip r:embed="rId3" cstate="screen">
            <a:clrChange>
              <a:clrFrom>
                <a:srgbClr val="FFFFFF"/>
              </a:clrFrom>
              <a:clrTo>
                <a:srgbClr val="FFFFFF">
                  <a:alpha val="0"/>
                </a:srgbClr>
              </a:clrTo>
            </a:clrChange>
          </a:blip>
          <a:srcRect/>
          <a:stretch>
            <a:fillRect/>
          </a:stretch>
        </p:blipFill>
        <p:spPr bwMode="auto">
          <a:xfrm>
            <a:off x="2204737" y="1264061"/>
            <a:ext cx="662610" cy="959232"/>
          </a:xfrm>
          <a:prstGeom prst="rect">
            <a:avLst/>
          </a:prstGeom>
          <a:noFill/>
          <a:ln w="9525">
            <a:noFill/>
            <a:miter lim="800000"/>
            <a:headEnd/>
            <a:tailEnd/>
          </a:ln>
        </p:spPr>
      </p:pic>
      <p:sp>
        <p:nvSpPr>
          <p:cNvPr id="2" name="Title 1"/>
          <p:cNvSpPr>
            <a:spLocks noGrp="1"/>
          </p:cNvSpPr>
          <p:nvPr>
            <p:ph type="title"/>
          </p:nvPr>
        </p:nvSpPr>
        <p:spPr>
          <a:xfrm>
            <a:off x="468312" y="205979"/>
            <a:ext cx="8218487" cy="857250"/>
          </a:xfrm>
        </p:spPr>
        <p:txBody>
          <a:bodyPr>
            <a:normAutofit/>
          </a:bodyPr>
          <a:lstStyle/>
          <a:p>
            <a:r>
              <a:rPr lang="en-US" dirty="0"/>
              <a:t>System Database – what is it?</a:t>
            </a:r>
          </a:p>
        </p:txBody>
      </p:sp>
      <p:pic>
        <p:nvPicPr>
          <p:cNvPr id="1030" name="Picture 6" descr="https://orientdb.com/wp-content/themes/orientdb/img/logo-black.png">
            <a:extLst>
              <a:ext uri="{FF2B5EF4-FFF2-40B4-BE49-F238E27FC236}">
                <a16:creationId xmlns:a16="http://schemas.microsoft.com/office/drawing/2014/main" id="{C94C6DA0-7621-4971-9F42-E8BE9EC1A4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3220" y="812989"/>
            <a:ext cx="1366262" cy="592047"/>
          </a:xfrm>
          <a:prstGeom prst="rect">
            <a:avLst/>
          </a:prstGeom>
          <a:noFill/>
          <a:extLst>
            <a:ext uri="{909E8E84-426E-40DD-AFC4-6F175D3DCCD1}">
              <a14:hiddenFill xmlns:a14="http://schemas.microsoft.com/office/drawing/2010/main">
                <a:solidFill>
                  <a:srgbClr val="FFFFFF"/>
                </a:solidFill>
              </a14:hiddenFill>
            </a:ext>
          </a:extLst>
        </p:spPr>
      </p:pic>
      <p:pic>
        <p:nvPicPr>
          <p:cNvPr id="4" name="Graphic 3" descr="Database">
            <a:extLst>
              <a:ext uri="{FF2B5EF4-FFF2-40B4-BE49-F238E27FC236}">
                <a16:creationId xmlns:a16="http://schemas.microsoft.com/office/drawing/2014/main" id="{D7B72154-A7D0-4E1B-A193-B12B9DFC4D7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871771" y="807293"/>
            <a:ext cx="1555750" cy="1555750"/>
          </a:xfrm>
          <a:prstGeom prst="rect">
            <a:avLst/>
          </a:prstGeom>
        </p:spPr>
      </p:pic>
      <p:sp>
        <p:nvSpPr>
          <p:cNvPr id="7" name="Rectangle: Rounded Corners 6">
            <a:extLst>
              <a:ext uri="{FF2B5EF4-FFF2-40B4-BE49-F238E27FC236}">
                <a16:creationId xmlns:a16="http://schemas.microsoft.com/office/drawing/2014/main" id="{3120AD95-7BD4-4AA0-A953-7D6CEC0C2EE2}"/>
              </a:ext>
            </a:extLst>
          </p:cNvPr>
          <p:cNvSpPr/>
          <p:nvPr/>
        </p:nvSpPr>
        <p:spPr>
          <a:xfrm>
            <a:off x="2991521" y="1058863"/>
            <a:ext cx="1837654" cy="1222148"/>
          </a:xfrm>
          <a:prstGeom prst="round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GB"/>
          </a:p>
        </p:txBody>
      </p:sp>
      <p:grpSp>
        <p:nvGrpSpPr>
          <p:cNvPr id="9" name="Group 8">
            <a:extLst>
              <a:ext uri="{FF2B5EF4-FFF2-40B4-BE49-F238E27FC236}">
                <a16:creationId xmlns:a16="http://schemas.microsoft.com/office/drawing/2014/main" id="{66E211F4-6670-43CF-9531-64E22A816D1A}"/>
              </a:ext>
            </a:extLst>
          </p:cNvPr>
          <p:cNvGrpSpPr/>
          <p:nvPr/>
        </p:nvGrpSpPr>
        <p:grpSpPr>
          <a:xfrm>
            <a:off x="3065640" y="1131626"/>
            <a:ext cx="277582" cy="453542"/>
            <a:chOff x="4094313" y="1119008"/>
            <a:chExt cx="277582" cy="453542"/>
          </a:xfrm>
        </p:grpSpPr>
        <p:sp>
          <p:nvSpPr>
            <p:cNvPr id="10" name="Oval 9">
              <a:extLst>
                <a:ext uri="{FF2B5EF4-FFF2-40B4-BE49-F238E27FC236}">
                  <a16:creationId xmlns:a16="http://schemas.microsoft.com/office/drawing/2014/main" id="{60608B9B-7109-4ABB-958F-4418C544257A}"/>
                </a:ext>
              </a:extLst>
            </p:cNvPr>
            <p:cNvSpPr/>
            <p:nvPr/>
          </p:nvSpPr>
          <p:spPr>
            <a:xfrm>
              <a:off x="4094313" y="1223541"/>
              <a:ext cx="277582" cy="257282"/>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EECB9CCF-5F75-4F07-8F7F-25CD75C765FF}"/>
                </a:ext>
              </a:extLst>
            </p:cNvPr>
            <p:cNvSpPr/>
            <p:nvPr/>
          </p:nvSpPr>
          <p:spPr>
            <a:xfrm rot="21280336">
              <a:off x="4283991" y="1119008"/>
              <a:ext cx="73764" cy="165111"/>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89B9DCFD-9C9A-4515-8A63-11BE4CA14B3E}"/>
                </a:ext>
              </a:extLst>
            </p:cNvPr>
            <p:cNvSpPr/>
            <p:nvPr/>
          </p:nvSpPr>
          <p:spPr>
            <a:xfrm rot="331093">
              <a:off x="4108245" y="1119008"/>
              <a:ext cx="73764" cy="165111"/>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64857332-69E1-4DBC-8B6E-FC499A8225FF}"/>
                </a:ext>
              </a:extLst>
            </p:cNvPr>
            <p:cNvSpPr/>
            <p:nvPr/>
          </p:nvSpPr>
          <p:spPr>
            <a:xfrm>
              <a:off x="4286566" y="1168735"/>
              <a:ext cx="85329" cy="96621"/>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18457848-7B4C-4826-805E-C0DC13BB56C4}"/>
                </a:ext>
              </a:extLst>
            </p:cNvPr>
            <p:cNvSpPr/>
            <p:nvPr/>
          </p:nvSpPr>
          <p:spPr>
            <a:xfrm>
              <a:off x="4094313" y="1168735"/>
              <a:ext cx="85329" cy="96621"/>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5" name="Isosceles Triangle 14">
              <a:extLst>
                <a:ext uri="{FF2B5EF4-FFF2-40B4-BE49-F238E27FC236}">
                  <a16:creationId xmlns:a16="http://schemas.microsoft.com/office/drawing/2014/main" id="{B6E46424-906B-481C-A284-F2C641CB5C85}"/>
                </a:ext>
              </a:extLst>
            </p:cNvPr>
            <p:cNvSpPr/>
            <p:nvPr/>
          </p:nvSpPr>
          <p:spPr>
            <a:xfrm rot="10800000">
              <a:off x="4133850" y="1420158"/>
              <a:ext cx="194362" cy="152392"/>
            </a:xfrm>
            <a:prstGeom prst="triangl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CFF0D164-A8A5-4BFF-82E3-BEF710F69B4A}"/>
                </a:ext>
              </a:extLst>
            </p:cNvPr>
            <p:cNvSpPr/>
            <p:nvPr/>
          </p:nvSpPr>
          <p:spPr>
            <a:xfrm>
              <a:off x="4210244" y="1520793"/>
              <a:ext cx="45719" cy="45719"/>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7" name="Teardrop 16">
              <a:extLst>
                <a:ext uri="{FF2B5EF4-FFF2-40B4-BE49-F238E27FC236}">
                  <a16:creationId xmlns:a16="http://schemas.microsoft.com/office/drawing/2014/main" id="{5B90644A-64D0-4722-BEAF-1C5E069395DA}"/>
                </a:ext>
              </a:extLst>
            </p:cNvPr>
            <p:cNvSpPr/>
            <p:nvPr/>
          </p:nvSpPr>
          <p:spPr>
            <a:xfrm rot="11677377">
              <a:off x="4275869" y="1325429"/>
              <a:ext cx="49586" cy="61235"/>
            </a:xfrm>
            <a:prstGeom prst="teardrop">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8" name="Teardrop 17">
              <a:extLst>
                <a:ext uri="{FF2B5EF4-FFF2-40B4-BE49-F238E27FC236}">
                  <a16:creationId xmlns:a16="http://schemas.microsoft.com/office/drawing/2014/main" id="{411827BA-F056-4420-9DCB-09AAB12CC093}"/>
                </a:ext>
              </a:extLst>
            </p:cNvPr>
            <p:cNvSpPr/>
            <p:nvPr/>
          </p:nvSpPr>
          <p:spPr>
            <a:xfrm rot="9922623" flipH="1">
              <a:off x="4140445" y="1325428"/>
              <a:ext cx="49586" cy="61235"/>
            </a:xfrm>
            <a:prstGeom prst="teardrop">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19" name="Text Box 86">
            <a:extLst>
              <a:ext uri="{FF2B5EF4-FFF2-40B4-BE49-F238E27FC236}">
                <a16:creationId xmlns:a16="http://schemas.microsoft.com/office/drawing/2014/main" id="{2C6BF13B-7B1C-4935-B560-87166BA32C6F}"/>
              </a:ext>
            </a:extLst>
          </p:cNvPr>
          <p:cNvSpPr txBox="1">
            <a:spLocks noChangeArrowheads="1"/>
          </p:cNvSpPr>
          <p:nvPr/>
        </p:nvSpPr>
        <p:spPr bwMode="auto">
          <a:xfrm>
            <a:off x="3318323" y="1059047"/>
            <a:ext cx="1553448" cy="369332"/>
          </a:xfrm>
          <a:prstGeom prst="rect">
            <a:avLst/>
          </a:prstGeom>
          <a:noFill/>
          <a:ln w="9525">
            <a:noFill/>
            <a:miter lim="800000"/>
            <a:headEnd/>
            <a:tailEnd/>
          </a:ln>
        </p:spPr>
        <p:txBody>
          <a:bodyPr wrap="square">
            <a:spAutoFit/>
          </a:bodyPr>
          <a:lstStyle/>
          <a:p>
            <a:r>
              <a:rPr lang="en-US" b="1" dirty="0">
                <a:solidFill>
                  <a:srgbClr val="003399"/>
                </a:solidFill>
                <a:latin typeface="Arial" charset="0"/>
              </a:rPr>
              <a:t>Sup Station</a:t>
            </a:r>
          </a:p>
        </p:txBody>
      </p:sp>
      <p:cxnSp>
        <p:nvCxnSpPr>
          <p:cNvPr id="20" name="Connector: Elbow 19">
            <a:extLst>
              <a:ext uri="{FF2B5EF4-FFF2-40B4-BE49-F238E27FC236}">
                <a16:creationId xmlns:a16="http://schemas.microsoft.com/office/drawing/2014/main" id="{AE365204-71CD-4635-8096-CFDF74038189}"/>
              </a:ext>
            </a:extLst>
          </p:cNvPr>
          <p:cNvCxnSpPr>
            <a:cxnSpLocks/>
            <a:stCxn id="31" idx="0"/>
            <a:endCxn id="8" idx="2"/>
          </p:cNvCxnSpPr>
          <p:nvPr/>
        </p:nvCxnSpPr>
        <p:spPr>
          <a:xfrm rot="5400000" flipH="1" flipV="1">
            <a:off x="1968917" y="2474525"/>
            <a:ext cx="818357" cy="315894"/>
          </a:xfrm>
          <a:prstGeom prst="bent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21" name="Connector: Elbow 20">
            <a:extLst>
              <a:ext uri="{FF2B5EF4-FFF2-40B4-BE49-F238E27FC236}">
                <a16:creationId xmlns:a16="http://schemas.microsoft.com/office/drawing/2014/main" id="{C4D73542-A978-4A6C-A6E6-1A71F13888A5}"/>
              </a:ext>
            </a:extLst>
          </p:cNvPr>
          <p:cNvCxnSpPr>
            <a:cxnSpLocks/>
            <a:stCxn id="39" idx="0"/>
            <a:endCxn id="8" idx="2"/>
          </p:cNvCxnSpPr>
          <p:nvPr/>
        </p:nvCxnSpPr>
        <p:spPr>
          <a:xfrm rot="16200000" flipV="1">
            <a:off x="2596773" y="2162563"/>
            <a:ext cx="818357" cy="939818"/>
          </a:xfrm>
          <a:prstGeom prst="bentConnector3">
            <a:avLst/>
          </a:prstGeom>
        </p:spPr>
        <p:style>
          <a:lnRef idx="2">
            <a:schemeClr val="accent1"/>
          </a:lnRef>
          <a:fillRef idx="0">
            <a:schemeClr val="accent1"/>
          </a:fillRef>
          <a:effectRef idx="1">
            <a:schemeClr val="accent1"/>
          </a:effectRef>
          <a:fontRef idx="minor">
            <a:schemeClr val="tx1"/>
          </a:fontRef>
        </p:style>
      </p:cxnSp>
      <p:cxnSp>
        <p:nvCxnSpPr>
          <p:cNvPr id="22" name="Connector: Elbow 21">
            <a:extLst>
              <a:ext uri="{FF2B5EF4-FFF2-40B4-BE49-F238E27FC236}">
                <a16:creationId xmlns:a16="http://schemas.microsoft.com/office/drawing/2014/main" id="{25C356C4-252A-42BA-8877-E8D781251AF2}"/>
              </a:ext>
            </a:extLst>
          </p:cNvPr>
          <p:cNvCxnSpPr>
            <a:cxnSpLocks/>
            <a:stCxn id="42" idx="0"/>
            <a:endCxn id="8" idx="2"/>
          </p:cNvCxnSpPr>
          <p:nvPr/>
        </p:nvCxnSpPr>
        <p:spPr>
          <a:xfrm rot="16200000" flipV="1">
            <a:off x="3183003" y="1576333"/>
            <a:ext cx="818357" cy="2112278"/>
          </a:xfrm>
          <a:prstGeom prst="bent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24" name="Connector: Elbow 23">
            <a:extLst>
              <a:ext uri="{FF2B5EF4-FFF2-40B4-BE49-F238E27FC236}">
                <a16:creationId xmlns:a16="http://schemas.microsoft.com/office/drawing/2014/main" id="{446C755C-D36B-4739-8ED4-5627C8193D6F}"/>
              </a:ext>
            </a:extLst>
          </p:cNvPr>
          <p:cNvCxnSpPr>
            <a:cxnSpLocks/>
            <a:stCxn id="46" idx="0"/>
            <a:endCxn id="8" idx="2"/>
          </p:cNvCxnSpPr>
          <p:nvPr/>
        </p:nvCxnSpPr>
        <p:spPr>
          <a:xfrm rot="16200000" flipV="1">
            <a:off x="3773885" y="985451"/>
            <a:ext cx="818357" cy="3294042"/>
          </a:xfrm>
          <a:prstGeom prst="bentConnector3">
            <a:avLst>
              <a:gd name="adj1" fmla="val 50000"/>
            </a:avLst>
          </a:prstGeom>
        </p:spPr>
        <p:style>
          <a:lnRef idx="2">
            <a:schemeClr val="accent1"/>
          </a:lnRef>
          <a:fillRef idx="0">
            <a:schemeClr val="accent1"/>
          </a:fillRef>
          <a:effectRef idx="1">
            <a:schemeClr val="accent1"/>
          </a:effectRef>
          <a:fontRef idx="minor">
            <a:schemeClr val="tx1"/>
          </a:fontRef>
        </p:style>
      </p:cxnSp>
      <p:pic>
        <p:nvPicPr>
          <p:cNvPr id="31" name="Picture 30">
            <a:extLst>
              <a:ext uri="{FF2B5EF4-FFF2-40B4-BE49-F238E27FC236}">
                <a16:creationId xmlns:a16="http://schemas.microsoft.com/office/drawing/2014/main" id="{2524D1C2-83A9-4A37-B74C-7E8C38C46EA0}"/>
              </a:ext>
            </a:extLst>
          </p:cNvPr>
          <p:cNvPicPr>
            <a:picLocks noChangeAspect="1"/>
          </p:cNvPicPr>
          <p:nvPr/>
        </p:nvPicPr>
        <p:blipFill rotWithShape="1">
          <a:blip r:embed="rId7"/>
          <a:srcRect l="6396" t="6482" r="8016" b="8332"/>
          <a:stretch/>
        </p:blipFill>
        <p:spPr>
          <a:xfrm>
            <a:off x="1668492" y="3041650"/>
            <a:ext cx="1103312" cy="730250"/>
          </a:xfrm>
          <a:prstGeom prst="rect">
            <a:avLst/>
          </a:prstGeom>
        </p:spPr>
      </p:pic>
      <p:pic>
        <p:nvPicPr>
          <p:cNvPr id="39" name="Picture 38">
            <a:extLst>
              <a:ext uri="{FF2B5EF4-FFF2-40B4-BE49-F238E27FC236}">
                <a16:creationId xmlns:a16="http://schemas.microsoft.com/office/drawing/2014/main" id="{1BD3DEF8-66B8-41A6-818A-AC444ACBC030}"/>
              </a:ext>
            </a:extLst>
          </p:cNvPr>
          <p:cNvPicPr>
            <a:picLocks noChangeAspect="1"/>
          </p:cNvPicPr>
          <p:nvPr/>
        </p:nvPicPr>
        <p:blipFill rotWithShape="1">
          <a:blip r:embed="rId7"/>
          <a:srcRect l="6396" t="6482" r="8016" b="8332"/>
          <a:stretch/>
        </p:blipFill>
        <p:spPr>
          <a:xfrm>
            <a:off x="2924204" y="3041650"/>
            <a:ext cx="1103312" cy="730250"/>
          </a:xfrm>
          <a:prstGeom prst="rect">
            <a:avLst/>
          </a:prstGeom>
        </p:spPr>
      </p:pic>
      <p:pic>
        <p:nvPicPr>
          <p:cNvPr id="42" name="Picture 41">
            <a:extLst>
              <a:ext uri="{FF2B5EF4-FFF2-40B4-BE49-F238E27FC236}">
                <a16:creationId xmlns:a16="http://schemas.microsoft.com/office/drawing/2014/main" id="{60AE40FE-8FCA-4CC2-A391-253901F6C5F3}"/>
              </a:ext>
            </a:extLst>
          </p:cNvPr>
          <p:cNvPicPr>
            <a:picLocks noChangeAspect="1"/>
          </p:cNvPicPr>
          <p:nvPr/>
        </p:nvPicPr>
        <p:blipFill rotWithShape="1">
          <a:blip r:embed="rId7"/>
          <a:srcRect l="6396" t="6482" r="8016" b="8332"/>
          <a:stretch/>
        </p:blipFill>
        <p:spPr>
          <a:xfrm>
            <a:off x="4096664" y="3041650"/>
            <a:ext cx="1103312" cy="730250"/>
          </a:xfrm>
          <a:prstGeom prst="rect">
            <a:avLst/>
          </a:prstGeom>
        </p:spPr>
      </p:pic>
      <p:pic>
        <p:nvPicPr>
          <p:cNvPr id="46" name="Picture 45">
            <a:extLst>
              <a:ext uri="{FF2B5EF4-FFF2-40B4-BE49-F238E27FC236}">
                <a16:creationId xmlns:a16="http://schemas.microsoft.com/office/drawing/2014/main" id="{73E5CF42-7504-4B20-ADC0-CA97DD601C64}"/>
              </a:ext>
            </a:extLst>
          </p:cNvPr>
          <p:cNvPicPr>
            <a:picLocks noChangeAspect="1"/>
          </p:cNvPicPr>
          <p:nvPr/>
        </p:nvPicPr>
        <p:blipFill rotWithShape="1">
          <a:blip r:embed="rId7"/>
          <a:srcRect l="6396" t="6482" r="8016" b="8332"/>
          <a:stretch/>
        </p:blipFill>
        <p:spPr>
          <a:xfrm>
            <a:off x="5278428" y="3041650"/>
            <a:ext cx="1103312" cy="730250"/>
          </a:xfrm>
          <a:prstGeom prst="rect">
            <a:avLst/>
          </a:prstGeom>
        </p:spPr>
      </p:pic>
      <p:grpSp>
        <p:nvGrpSpPr>
          <p:cNvPr id="1040" name="Group 1039">
            <a:extLst>
              <a:ext uri="{FF2B5EF4-FFF2-40B4-BE49-F238E27FC236}">
                <a16:creationId xmlns:a16="http://schemas.microsoft.com/office/drawing/2014/main" id="{878CBBBB-13B5-4E5C-A28C-F371D17CF3BB}"/>
              </a:ext>
            </a:extLst>
          </p:cNvPr>
          <p:cNvGrpSpPr/>
          <p:nvPr/>
        </p:nvGrpSpPr>
        <p:grpSpPr>
          <a:xfrm>
            <a:off x="3514941" y="2104594"/>
            <a:ext cx="819362" cy="633121"/>
            <a:chOff x="4864655" y="2081742"/>
            <a:chExt cx="819362" cy="633121"/>
          </a:xfrm>
        </p:grpSpPr>
        <p:sp>
          <p:nvSpPr>
            <p:cNvPr id="1038" name="Trapezoid 1037">
              <a:extLst>
                <a:ext uri="{FF2B5EF4-FFF2-40B4-BE49-F238E27FC236}">
                  <a16:creationId xmlns:a16="http://schemas.microsoft.com/office/drawing/2014/main" id="{21643797-8541-4F82-AA3A-F0246DF41D2C}"/>
                </a:ext>
              </a:extLst>
            </p:cNvPr>
            <p:cNvSpPr/>
            <p:nvPr/>
          </p:nvSpPr>
          <p:spPr>
            <a:xfrm rot="823352">
              <a:off x="4967719" y="2158012"/>
              <a:ext cx="306468" cy="253436"/>
            </a:xfrm>
            <a:prstGeom prst="trapezoid">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3" name="Trapezoid 52">
              <a:extLst>
                <a:ext uri="{FF2B5EF4-FFF2-40B4-BE49-F238E27FC236}">
                  <a16:creationId xmlns:a16="http://schemas.microsoft.com/office/drawing/2014/main" id="{D6B7F680-FFB3-42A3-B63F-75B8E4CAA04B}"/>
                </a:ext>
              </a:extLst>
            </p:cNvPr>
            <p:cNvSpPr/>
            <p:nvPr/>
          </p:nvSpPr>
          <p:spPr>
            <a:xfrm rot="20813716" flipH="1">
              <a:off x="5270092" y="2150124"/>
              <a:ext cx="303561" cy="263069"/>
            </a:xfrm>
            <a:prstGeom prst="trapezoid">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37" name="Flowchart: Connector 1036">
              <a:extLst>
                <a:ext uri="{FF2B5EF4-FFF2-40B4-BE49-F238E27FC236}">
                  <a16:creationId xmlns:a16="http://schemas.microsoft.com/office/drawing/2014/main" id="{2FC5D259-008C-4CFC-AB9B-C7CFD292D852}"/>
                </a:ext>
              </a:extLst>
            </p:cNvPr>
            <p:cNvSpPr/>
            <p:nvPr/>
          </p:nvSpPr>
          <p:spPr>
            <a:xfrm>
              <a:off x="4864655" y="2319338"/>
              <a:ext cx="388383" cy="395525"/>
            </a:xfrm>
            <a:prstGeom prst="flowChartConnector">
              <a:avLst/>
            </a:prstGeom>
            <a:solidFill>
              <a:schemeClr val="bg1"/>
            </a:solid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1" name="Flowchart: Connector 50">
              <a:extLst>
                <a:ext uri="{FF2B5EF4-FFF2-40B4-BE49-F238E27FC236}">
                  <a16:creationId xmlns:a16="http://schemas.microsoft.com/office/drawing/2014/main" id="{1F4E402E-31D3-4BC7-8008-78282429DF62}"/>
                </a:ext>
              </a:extLst>
            </p:cNvPr>
            <p:cNvSpPr/>
            <p:nvPr/>
          </p:nvSpPr>
          <p:spPr>
            <a:xfrm>
              <a:off x="5295634" y="2333019"/>
              <a:ext cx="388383" cy="381843"/>
            </a:xfrm>
            <a:prstGeom prst="flowChartConnector">
              <a:avLst/>
            </a:prstGeom>
            <a:solidFill>
              <a:schemeClr val="bg1"/>
            </a:solid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4" name="Flowchart: Connector 53">
              <a:extLst>
                <a:ext uri="{FF2B5EF4-FFF2-40B4-BE49-F238E27FC236}">
                  <a16:creationId xmlns:a16="http://schemas.microsoft.com/office/drawing/2014/main" id="{57AFF219-6BC1-4497-874E-083061E1B21A}"/>
                </a:ext>
              </a:extLst>
            </p:cNvPr>
            <p:cNvSpPr/>
            <p:nvPr/>
          </p:nvSpPr>
          <p:spPr>
            <a:xfrm rot="682599">
              <a:off x="5053116" y="2081742"/>
              <a:ext cx="177440" cy="245630"/>
            </a:xfrm>
            <a:prstGeom prst="flowChartConnector">
              <a:avLst/>
            </a:prstGeom>
            <a:solidFill>
              <a:srgbClr val="FF0000"/>
            </a:solid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5" name="Flowchart: Connector 54">
              <a:extLst>
                <a:ext uri="{FF2B5EF4-FFF2-40B4-BE49-F238E27FC236}">
                  <a16:creationId xmlns:a16="http://schemas.microsoft.com/office/drawing/2014/main" id="{DEDB34E9-7548-4113-9AB2-CADA7DCED72D}"/>
                </a:ext>
              </a:extLst>
            </p:cNvPr>
            <p:cNvSpPr/>
            <p:nvPr/>
          </p:nvSpPr>
          <p:spPr>
            <a:xfrm rot="20917401" flipH="1">
              <a:off x="5319938" y="2096239"/>
              <a:ext cx="177440" cy="245630"/>
            </a:xfrm>
            <a:prstGeom prst="flowChartConnector">
              <a:avLst/>
            </a:prstGeom>
            <a:solidFill>
              <a:srgbClr val="FF0000"/>
            </a:solid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39" name="Rectangle 1038">
              <a:extLst>
                <a:ext uri="{FF2B5EF4-FFF2-40B4-BE49-F238E27FC236}">
                  <a16:creationId xmlns:a16="http://schemas.microsoft.com/office/drawing/2014/main" id="{3C09262A-550E-4B3A-9346-E02C58D1FC03}"/>
                </a:ext>
              </a:extLst>
            </p:cNvPr>
            <p:cNvSpPr/>
            <p:nvPr/>
          </p:nvSpPr>
          <p:spPr>
            <a:xfrm>
              <a:off x="5214938" y="2238375"/>
              <a:ext cx="92052" cy="45719"/>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1043" name="Freeform: Shape 1042">
            <a:extLst>
              <a:ext uri="{FF2B5EF4-FFF2-40B4-BE49-F238E27FC236}">
                <a16:creationId xmlns:a16="http://schemas.microsoft.com/office/drawing/2014/main" id="{2EA6E85B-573B-4BC2-881D-C0DDDF453A92}"/>
              </a:ext>
            </a:extLst>
          </p:cNvPr>
          <p:cNvSpPr/>
          <p:nvPr/>
        </p:nvSpPr>
        <p:spPr>
          <a:xfrm>
            <a:off x="5187782" y="954896"/>
            <a:ext cx="923727" cy="275497"/>
          </a:xfrm>
          <a:custGeom>
            <a:avLst/>
            <a:gdLst>
              <a:gd name="connsiteX0" fmla="*/ 919675 w 923726"/>
              <a:gd name="connsiteY0" fmla="*/ 141800 h 275497"/>
              <a:gd name="connsiteX1" fmla="*/ 465915 w 923726"/>
              <a:gd name="connsiteY1" fmla="*/ 271446 h 275497"/>
              <a:gd name="connsiteX2" fmla="*/ 12154 w 923726"/>
              <a:gd name="connsiteY2" fmla="*/ 141800 h 275497"/>
              <a:gd name="connsiteX3" fmla="*/ 465915 w 923726"/>
              <a:gd name="connsiteY3" fmla="*/ 12154 h 275497"/>
              <a:gd name="connsiteX4" fmla="*/ 919675 w 923726"/>
              <a:gd name="connsiteY4" fmla="*/ 141800 h 2754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726" h="275497">
                <a:moveTo>
                  <a:pt x="919675" y="141800"/>
                </a:moveTo>
                <a:cubicBezTo>
                  <a:pt x="919675" y="213402"/>
                  <a:pt x="716520" y="271446"/>
                  <a:pt x="465915" y="271446"/>
                </a:cubicBezTo>
                <a:cubicBezTo>
                  <a:pt x="215310" y="271446"/>
                  <a:pt x="12154" y="213402"/>
                  <a:pt x="12154" y="141800"/>
                </a:cubicBezTo>
                <a:cubicBezTo>
                  <a:pt x="12154" y="70199"/>
                  <a:pt x="215310" y="12154"/>
                  <a:pt x="465915" y="12154"/>
                </a:cubicBezTo>
                <a:cubicBezTo>
                  <a:pt x="716520" y="12154"/>
                  <a:pt x="919675" y="70199"/>
                  <a:pt x="919675" y="141800"/>
                </a:cubicBezTo>
                <a:close/>
              </a:path>
            </a:pathLst>
          </a:custGeom>
          <a:solidFill>
            <a:schemeClr val="accent1"/>
          </a:solidFill>
          <a:ln w="9525" cap="flat">
            <a:noFill/>
            <a:prstDash val="solid"/>
            <a:miter/>
          </a:ln>
        </p:spPr>
        <p:txBody>
          <a:bodyPr rtlCol="0" anchor="ctr"/>
          <a:lstStyle/>
          <a:p>
            <a:endParaRPr lang="en-GB"/>
          </a:p>
        </p:txBody>
      </p:sp>
      <p:sp>
        <p:nvSpPr>
          <p:cNvPr id="1044" name="Freeform: Shape 1043">
            <a:extLst>
              <a:ext uri="{FF2B5EF4-FFF2-40B4-BE49-F238E27FC236}">
                <a16:creationId xmlns:a16="http://schemas.microsoft.com/office/drawing/2014/main" id="{78FAF2C0-A1C0-40D7-A8F6-13BB169842A6}"/>
              </a:ext>
            </a:extLst>
          </p:cNvPr>
          <p:cNvSpPr/>
          <p:nvPr/>
        </p:nvSpPr>
        <p:spPr>
          <a:xfrm>
            <a:off x="5187782" y="1149365"/>
            <a:ext cx="923727" cy="405143"/>
          </a:xfrm>
          <a:custGeom>
            <a:avLst/>
            <a:gdLst>
              <a:gd name="connsiteX0" fmla="*/ 790029 w 923726"/>
              <a:gd name="connsiteY0" fmla="*/ 271446 h 405143"/>
              <a:gd name="connsiteX1" fmla="*/ 757618 w 923726"/>
              <a:gd name="connsiteY1" fmla="*/ 239035 h 405143"/>
              <a:gd name="connsiteX2" fmla="*/ 790029 w 923726"/>
              <a:gd name="connsiteY2" fmla="*/ 206623 h 405143"/>
              <a:gd name="connsiteX3" fmla="*/ 822441 w 923726"/>
              <a:gd name="connsiteY3" fmla="*/ 239035 h 405143"/>
              <a:gd name="connsiteX4" fmla="*/ 790029 w 923726"/>
              <a:gd name="connsiteY4" fmla="*/ 271446 h 405143"/>
              <a:gd name="connsiteX5" fmla="*/ 465915 w 923726"/>
              <a:gd name="connsiteY5" fmla="*/ 141800 h 405143"/>
              <a:gd name="connsiteX6" fmla="*/ 12154 w 923726"/>
              <a:gd name="connsiteY6" fmla="*/ 12154 h 405143"/>
              <a:gd name="connsiteX7" fmla="*/ 12154 w 923726"/>
              <a:gd name="connsiteY7" fmla="*/ 271446 h 405143"/>
              <a:gd name="connsiteX8" fmla="*/ 465915 w 923726"/>
              <a:gd name="connsiteY8" fmla="*/ 401092 h 405143"/>
              <a:gd name="connsiteX9" fmla="*/ 919675 w 923726"/>
              <a:gd name="connsiteY9" fmla="*/ 271446 h 405143"/>
              <a:gd name="connsiteX10" fmla="*/ 919675 w 923726"/>
              <a:gd name="connsiteY10" fmla="*/ 12154 h 405143"/>
              <a:gd name="connsiteX11" fmla="*/ 465915 w 923726"/>
              <a:gd name="connsiteY11" fmla="*/ 141800 h 405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3726" h="405143">
                <a:moveTo>
                  <a:pt x="790029" y="271446"/>
                </a:moveTo>
                <a:cubicBezTo>
                  <a:pt x="770583" y="271446"/>
                  <a:pt x="757618" y="258481"/>
                  <a:pt x="757618" y="239035"/>
                </a:cubicBezTo>
                <a:cubicBezTo>
                  <a:pt x="757618" y="219588"/>
                  <a:pt x="770583" y="206623"/>
                  <a:pt x="790029" y="206623"/>
                </a:cubicBezTo>
                <a:cubicBezTo>
                  <a:pt x="809476" y="206623"/>
                  <a:pt x="822441" y="219588"/>
                  <a:pt x="822441" y="239035"/>
                </a:cubicBezTo>
                <a:cubicBezTo>
                  <a:pt x="822441" y="258481"/>
                  <a:pt x="809476" y="271446"/>
                  <a:pt x="790029" y="271446"/>
                </a:cubicBezTo>
                <a:close/>
                <a:moveTo>
                  <a:pt x="465915" y="141800"/>
                </a:moveTo>
                <a:cubicBezTo>
                  <a:pt x="216346" y="141800"/>
                  <a:pt x="12154" y="83460"/>
                  <a:pt x="12154" y="12154"/>
                </a:cubicBezTo>
                <a:lnTo>
                  <a:pt x="12154" y="271446"/>
                </a:lnTo>
                <a:cubicBezTo>
                  <a:pt x="12154" y="342751"/>
                  <a:pt x="216346" y="401092"/>
                  <a:pt x="465915" y="401092"/>
                </a:cubicBezTo>
                <a:cubicBezTo>
                  <a:pt x="715483" y="401092"/>
                  <a:pt x="919675" y="342751"/>
                  <a:pt x="919675" y="271446"/>
                </a:cubicBezTo>
                <a:lnTo>
                  <a:pt x="919675" y="12154"/>
                </a:lnTo>
                <a:cubicBezTo>
                  <a:pt x="919675" y="83460"/>
                  <a:pt x="715483" y="141800"/>
                  <a:pt x="465915" y="141800"/>
                </a:cubicBezTo>
                <a:close/>
              </a:path>
            </a:pathLst>
          </a:custGeom>
          <a:solidFill>
            <a:schemeClr val="accent1"/>
          </a:solidFill>
          <a:ln w="9525" cap="flat">
            <a:noFill/>
            <a:prstDash val="solid"/>
            <a:miter/>
          </a:ln>
        </p:spPr>
        <p:txBody>
          <a:bodyPr rtlCol="0" anchor="ctr"/>
          <a:lstStyle/>
          <a:p>
            <a:endParaRPr lang="en-GB"/>
          </a:p>
        </p:txBody>
      </p:sp>
      <p:sp>
        <p:nvSpPr>
          <p:cNvPr id="1045" name="Freeform: Shape 1044">
            <a:extLst>
              <a:ext uri="{FF2B5EF4-FFF2-40B4-BE49-F238E27FC236}">
                <a16:creationId xmlns:a16="http://schemas.microsoft.com/office/drawing/2014/main" id="{54808B8D-3A7F-47F6-9F3A-D2406F9DFB3A}"/>
              </a:ext>
            </a:extLst>
          </p:cNvPr>
          <p:cNvSpPr/>
          <p:nvPr/>
        </p:nvSpPr>
        <p:spPr>
          <a:xfrm>
            <a:off x="5187781" y="1483477"/>
            <a:ext cx="923727" cy="405143"/>
          </a:xfrm>
          <a:custGeom>
            <a:avLst/>
            <a:gdLst>
              <a:gd name="connsiteX0" fmla="*/ 790029 w 923726"/>
              <a:gd name="connsiteY0" fmla="*/ 271446 h 405143"/>
              <a:gd name="connsiteX1" fmla="*/ 757618 w 923726"/>
              <a:gd name="connsiteY1" fmla="*/ 239035 h 405143"/>
              <a:gd name="connsiteX2" fmla="*/ 790029 w 923726"/>
              <a:gd name="connsiteY2" fmla="*/ 206623 h 405143"/>
              <a:gd name="connsiteX3" fmla="*/ 822441 w 923726"/>
              <a:gd name="connsiteY3" fmla="*/ 239035 h 405143"/>
              <a:gd name="connsiteX4" fmla="*/ 790029 w 923726"/>
              <a:gd name="connsiteY4" fmla="*/ 271446 h 405143"/>
              <a:gd name="connsiteX5" fmla="*/ 465915 w 923726"/>
              <a:gd name="connsiteY5" fmla="*/ 141800 h 405143"/>
              <a:gd name="connsiteX6" fmla="*/ 12154 w 923726"/>
              <a:gd name="connsiteY6" fmla="*/ 12154 h 405143"/>
              <a:gd name="connsiteX7" fmla="*/ 12154 w 923726"/>
              <a:gd name="connsiteY7" fmla="*/ 271446 h 405143"/>
              <a:gd name="connsiteX8" fmla="*/ 465915 w 923726"/>
              <a:gd name="connsiteY8" fmla="*/ 401092 h 405143"/>
              <a:gd name="connsiteX9" fmla="*/ 919675 w 923726"/>
              <a:gd name="connsiteY9" fmla="*/ 271446 h 405143"/>
              <a:gd name="connsiteX10" fmla="*/ 919675 w 923726"/>
              <a:gd name="connsiteY10" fmla="*/ 12154 h 405143"/>
              <a:gd name="connsiteX11" fmla="*/ 465915 w 923726"/>
              <a:gd name="connsiteY11" fmla="*/ 141800 h 405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3726" h="405143">
                <a:moveTo>
                  <a:pt x="790029" y="271446"/>
                </a:moveTo>
                <a:cubicBezTo>
                  <a:pt x="770583" y="271446"/>
                  <a:pt x="757618" y="258481"/>
                  <a:pt x="757618" y="239035"/>
                </a:cubicBezTo>
                <a:cubicBezTo>
                  <a:pt x="757618" y="219588"/>
                  <a:pt x="770583" y="206623"/>
                  <a:pt x="790029" y="206623"/>
                </a:cubicBezTo>
                <a:cubicBezTo>
                  <a:pt x="809476" y="206623"/>
                  <a:pt x="822441" y="219588"/>
                  <a:pt x="822441" y="239035"/>
                </a:cubicBezTo>
                <a:cubicBezTo>
                  <a:pt x="822441" y="258481"/>
                  <a:pt x="809476" y="271446"/>
                  <a:pt x="790029" y="271446"/>
                </a:cubicBezTo>
                <a:close/>
                <a:moveTo>
                  <a:pt x="465915" y="141800"/>
                </a:moveTo>
                <a:cubicBezTo>
                  <a:pt x="216346" y="141800"/>
                  <a:pt x="12154" y="83460"/>
                  <a:pt x="12154" y="12154"/>
                </a:cubicBezTo>
                <a:lnTo>
                  <a:pt x="12154" y="271446"/>
                </a:lnTo>
                <a:cubicBezTo>
                  <a:pt x="12154" y="342751"/>
                  <a:pt x="216346" y="401092"/>
                  <a:pt x="465915" y="401092"/>
                </a:cubicBezTo>
                <a:cubicBezTo>
                  <a:pt x="715483" y="401092"/>
                  <a:pt x="919675" y="342751"/>
                  <a:pt x="919675" y="271446"/>
                </a:cubicBezTo>
                <a:lnTo>
                  <a:pt x="919675" y="12154"/>
                </a:lnTo>
                <a:cubicBezTo>
                  <a:pt x="919675" y="83460"/>
                  <a:pt x="715483" y="141800"/>
                  <a:pt x="465915" y="141800"/>
                </a:cubicBezTo>
                <a:close/>
              </a:path>
            </a:pathLst>
          </a:custGeom>
          <a:solidFill>
            <a:schemeClr val="accent1"/>
          </a:solidFill>
          <a:ln w="9525" cap="flat">
            <a:noFill/>
            <a:prstDash val="solid"/>
            <a:miter/>
          </a:ln>
        </p:spPr>
        <p:txBody>
          <a:bodyPr rtlCol="0" anchor="ctr"/>
          <a:lstStyle/>
          <a:p>
            <a:endParaRPr lang="en-GB"/>
          </a:p>
        </p:txBody>
      </p:sp>
      <p:sp>
        <p:nvSpPr>
          <p:cNvPr id="1046" name="Freeform: Shape 1045">
            <a:extLst>
              <a:ext uri="{FF2B5EF4-FFF2-40B4-BE49-F238E27FC236}">
                <a16:creationId xmlns:a16="http://schemas.microsoft.com/office/drawing/2014/main" id="{6B9C6C31-C254-478F-850E-53AA451960E9}"/>
              </a:ext>
            </a:extLst>
          </p:cNvPr>
          <p:cNvSpPr/>
          <p:nvPr/>
        </p:nvSpPr>
        <p:spPr>
          <a:xfrm>
            <a:off x="5187782" y="1803976"/>
            <a:ext cx="923727" cy="405143"/>
          </a:xfrm>
          <a:custGeom>
            <a:avLst/>
            <a:gdLst>
              <a:gd name="connsiteX0" fmla="*/ 790029 w 923726"/>
              <a:gd name="connsiteY0" fmla="*/ 271446 h 405143"/>
              <a:gd name="connsiteX1" fmla="*/ 757618 w 923726"/>
              <a:gd name="connsiteY1" fmla="*/ 239035 h 405143"/>
              <a:gd name="connsiteX2" fmla="*/ 790029 w 923726"/>
              <a:gd name="connsiteY2" fmla="*/ 206623 h 405143"/>
              <a:gd name="connsiteX3" fmla="*/ 822441 w 923726"/>
              <a:gd name="connsiteY3" fmla="*/ 239035 h 405143"/>
              <a:gd name="connsiteX4" fmla="*/ 790029 w 923726"/>
              <a:gd name="connsiteY4" fmla="*/ 271446 h 405143"/>
              <a:gd name="connsiteX5" fmla="*/ 465915 w 923726"/>
              <a:gd name="connsiteY5" fmla="*/ 141800 h 405143"/>
              <a:gd name="connsiteX6" fmla="*/ 12154 w 923726"/>
              <a:gd name="connsiteY6" fmla="*/ 12154 h 405143"/>
              <a:gd name="connsiteX7" fmla="*/ 12154 w 923726"/>
              <a:gd name="connsiteY7" fmla="*/ 271446 h 405143"/>
              <a:gd name="connsiteX8" fmla="*/ 465915 w 923726"/>
              <a:gd name="connsiteY8" fmla="*/ 401092 h 405143"/>
              <a:gd name="connsiteX9" fmla="*/ 919675 w 923726"/>
              <a:gd name="connsiteY9" fmla="*/ 271446 h 405143"/>
              <a:gd name="connsiteX10" fmla="*/ 919675 w 923726"/>
              <a:gd name="connsiteY10" fmla="*/ 12154 h 405143"/>
              <a:gd name="connsiteX11" fmla="*/ 465915 w 923726"/>
              <a:gd name="connsiteY11" fmla="*/ 141800 h 405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3726" h="405143">
                <a:moveTo>
                  <a:pt x="790029" y="271446"/>
                </a:moveTo>
                <a:cubicBezTo>
                  <a:pt x="770583" y="271446"/>
                  <a:pt x="757618" y="258481"/>
                  <a:pt x="757618" y="239035"/>
                </a:cubicBezTo>
                <a:cubicBezTo>
                  <a:pt x="757618" y="219588"/>
                  <a:pt x="770583" y="206623"/>
                  <a:pt x="790029" y="206623"/>
                </a:cubicBezTo>
                <a:cubicBezTo>
                  <a:pt x="809476" y="206623"/>
                  <a:pt x="822441" y="219588"/>
                  <a:pt x="822441" y="239035"/>
                </a:cubicBezTo>
                <a:cubicBezTo>
                  <a:pt x="822441" y="258481"/>
                  <a:pt x="809476" y="271446"/>
                  <a:pt x="790029" y="271446"/>
                </a:cubicBezTo>
                <a:close/>
                <a:moveTo>
                  <a:pt x="465915" y="141800"/>
                </a:moveTo>
                <a:cubicBezTo>
                  <a:pt x="216346" y="141800"/>
                  <a:pt x="12154" y="83460"/>
                  <a:pt x="12154" y="12154"/>
                </a:cubicBezTo>
                <a:lnTo>
                  <a:pt x="12154" y="271446"/>
                </a:lnTo>
                <a:cubicBezTo>
                  <a:pt x="12154" y="342751"/>
                  <a:pt x="216346" y="401092"/>
                  <a:pt x="465915" y="401092"/>
                </a:cubicBezTo>
                <a:cubicBezTo>
                  <a:pt x="715483" y="401092"/>
                  <a:pt x="919675" y="342751"/>
                  <a:pt x="919675" y="271446"/>
                </a:cubicBezTo>
                <a:lnTo>
                  <a:pt x="919675" y="12154"/>
                </a:lnTo>
                <a:cubicBezTo>
                  <a:pt x="919675" y="83460"/>
                  <a:pt x="715483" y="141800"/>
                  <a:pt x="465915" y="141800"/>
                </a:cubicBezTo>
                <a:close/>
              </a:path>
            </a:pathLst>
          </a:custGeom>
          <a:solidFill>
            <a:schemeClr val="accent1"/>
          </a:solidFill>
          <a:ln w="9525" cap="flat">
            <a:noFill/>
            <a:prstDash val="solid"/>
            <a:miter/>
          </a:ln>
        </p:spPr>
        <p:txBody>
          <a:bodyPr rtlCol="0" anchor="ctr"/>
          <a:lstStyle/>
          <a:p>
            <a:endParaRPr lang="en-GB"/>
          </a:p>
        </p:txBody>
      </p:sp>
      <p:sp>
        <p:nvSpPr>
          <p:cNvPr id="68" name="Arrow: Curved Up 67">
            <a:extLst>
              <a:ext uri="{FF2B5EF4-FFF2-40B4-BE49-F238E27FC236}">
                <a16:creationId xmlns:a16="http://schemas.microsoft.com/office/drawing/2014/main" id="{36015B54-2010-48B2-9437-0D6BA89CA62D}"/>
              </a:ext>
            </a:extLst>
          </p:cNvPr>
          <p:cNvSpPr/>
          <p:nvPr/>
        </p:nvSpPr>
        <p:spPr>
          <a:xfrm>
            <a:off x="2366195" y="1888621"/>
            <a:ext cx="3654701" cy="1741276"/>
          </a:xfrm>
          <a:prstGeom prst="curvedUpArrow">
            <a:avLst>
              <a:gd name="adj1" fmla="val 15494"/>
              <a:gd name="adj2" fmla="val 42311"/>
              <a:gd name="adj3" fmla="val 18824"/>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69" name="Arrow: Curved Up 68">
            <a:extLst>
              <a:ext uri="{FF2B5EF4-FFF2-40B4-BE49-F238E27FC236}">
                <a16:creationId xmlns:a16="http://schemas.microsoft.com/office/drawing/2014/main" id="{48897C44-153B-491D-BC76-4E137AB04D9C}"/>
              </a:ext>
            </a:extLst>
          </p:cNvPr>
          <p:cNvSpPr/>
          <p:nvPr/>
        </p:nvSpPr>
        <p:spPr>
          <a:xfrm>
            <a:off x="2359747" y="1619100"/>
            <a:ext cx="3661149" cy="2451406"/>
          </a:xfrm>
          <a:prstGeom prst="curvedUpArrow">
            <a:avLst>
              <a:gd name="adj1" fmla="val 10079"/>
              <a:gd name="adj2" fmla="val 30706"/>
              <a:gd name="adj3" fmla="val 12246"/>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1041" name="Arrow: Curved Up 1040">
            <a:extLst>
              <a:ext uri="{FF2B5EF4-FFF2-40B4-BE49-F238E27FC236}">
                <a16:creationId xmlns:a16="http://schemas.microsoft.com/office/drawing/2014/main" id="{CF07B4A7-E9B2-48EA-9D8E-97DF318C183B}"/>
              </a:ext>
            </a:extLst>
          </p:cNvPr>
          <p:cNvSpPr/>
          <p:nvPr/>
        </p:nvSpPr>
        <p:spPr>
          <a:xfrm>
            <a:off x="2347764" y="2240259"/>
            <a:ext cx="3661149" cy="914264"/>
          </a:xfrm>
          <a:prstGeom prst="curvedUpArrow">
            <a:avLst>
              <a:gd name="adj1" fmla="val 35272"/>
              <a:gd name="adj2" fmla="val 74085"/>
              <a:gd name="adj3" fmla="val 34100"/>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pic>
        <p:nvPicPr>
          <p:cNvPr id="43" name="Picture 42"/>
          <p:cNvPicPr>
            <a:picLocks noChangeAspect="1"/>
          </p:cNvPicPr>
          <p:nvPr/>
        </p:nvPicPr>
        <p:blipFill>
          <a:blip r:embed="rId8"/>
          <a:stretch>
            <a:fillRect/>
          </a:stretch>
        </p:blipFill>
        <p:spPr>
          <a:xfrm>
            <a:off x="7996267" y="102990"/>
            <a:ext cx="438150" cy="685800"/>
          </a:xfrm>
          <a:prstGeom prst="rect">
            <a:avLst/>
          </a:prstGeom>
        </p:spPr>
      </p:pic>
      <p:pic>
        <p:nvPicPr>
          <p:cNvPr id="44" name="Picture 43" descr="time icon"/>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500505" y="102990"/>
            <a:ext cx="643495" cy="685800"/>
          </a:xfrm>
          <a:prstGeom prst="rect">
            <a:avLst/>
          </a:prstGeom>
          <a:noFill/>
          <a:ln>
            <a:noFill/>
          </a:ln>
        </p:spPr>
      </p:pic>
    </p:spTree>
    <p:extLst>
      <p:ext uri="{BB962C8B-B14F-4D97-AF65-F5344CB8AC3E}">
        <p14:creationId xmlns:p14="http://schemas.microsoft.com/office/powerpoint/2010/main" val="3108812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50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10" presetClass="entr" presetSubtype="0" fill="hold" nodeType="withEffect">
                                  <p:stCondLst>
                                    <p:cond delay="50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par>
                                <p:cTn id="15" presetID="10" presetClass="entr" presetSubtype="0" fill="hold" grpId="0" nodeType="withEffect">
                                  <p:stCondLst>
                                    <p:cond delay="50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par>
                          <p:cTn id="18" fill="hold">
                            <p:stCondLst>
                              <p:cond delay="1500"/>
                            </p:stCondLst>
                            <p:childTnLst>
                              <p:par>
                                <p:cTn id="19" presetID="22" presetClass="entr" presetSubtype="1" fill="hold" nodeType="after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up)">
                                      <p:cBhvr>
                                        <p:cTn id="21" dur="250"/>
                                        <p:tgtEl>
                                          <p:spTgt spid="20"/>
                                        </p:tgtEl>
                                      </p:cBhvr>
                                    </p:animEffect>
                                  </p:childTnLst>
                                </p:cTn>
                              </p:par>
                              <p:par>
                                <p:cTn id="22" presetID="10" presetClass="entr" presetSubtype="0" fill="hold"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childTnLst>
                          </p:cTn>
                        </p:par>
                        <p:par>
                          <p:cTn id="25" fill="hold">
                            <p:stCondLst>
                              <p:cond delay="2000"/>
                            </p:stCondLst>
                            <p:childTnLst>
                              <p:par>
                                <p:cTn id="26" presetID="22" presetClass="entr" presetSubtype="1"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up)">
                                      <p:cBhvr>
                                        <p:cTn id="28" dur="500"/>
                                        <p:tgtEl>
                                          <p:spTgt spid="21"/>
                                        </p:tgtEl>
                                      </p:cBhvr>
                                    </p:animEffect>
                                  </p:childTnLst>
                                </p:cTn>
                              </p:par>
                              <p:par>
                                <p:cTn id="29" presetID="10" presetClass="entr" presetSubtype="0" fill="hold" nodeType="with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fade">
                                      <p:cBhvr>
                                        <p:cTn id="31" dur="500"/>
                                        <p:tgtEl>
                                          <p:spTgt spid="39"/>
                                        </p:tgtEl>
                                      </p:cBhvr>
                                    </p:animEffect>
                                  </p:childTnLst>
                                </p:cTn>
                              </p:par>
                            </p:childTnLst>
                          </p:cTn>
                        </p:par>
                        <p:par>
                          <p:cTn id="32" fill="hold">
                            <p:stCondLst>
                              <p:cond delay="2500"/>
                            </p:stCondLst>
                            <p:childTnLst>
                              <p:par>
                                <p:cTn id="33" presetID="22" presetClass="entr" presetSubtype="1" fill="hold" nodeType="after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up)">
                                      <p:cBhvr>
                                        <p:cTn id="35" dur="250"/>
                                        <p:tgtEl>
                                          <p:spTgt spid="22"/>
                                        </p:tgtEl>
                                      </p:cBhvr>
                                    </p:animEffect>
                                  </p:childTnLst>
                                </p:cTn>
                              </p:par>
                              <p:par>
                                <p:cTn id="36" presetID="10" presetClass="entr" presetSubtype="0" fill="hold"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fade">
                                      <p:cBhvr>
                                        <p:cTn id="38" dur="500"/>
                                        <p:tgtEl>
                                          <p:spTgt spid="42"/>
                                        </p:tgtEl>
                                      </p:cBhvr>
                                    </p:animEffect>
                                  </p:childTnLst>
                                </p:cTn>
                              </p:par>
                            </p:childTnLst>
                          </p:cTn>
                        </p:par>
                        <p:par>
                          <p:cTn id="39" fill="hold">
                            <p:stCondLst>
                              <p:cond delay="3000"/>
                            </p:stCondLst>
                            <p:childTnLst>
                              <p:par>
                                <p:cTn id="40" presetID="22" presetClass="entr" presetSubtype="1" fill="hold" nodeType="after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wipe(up)">
                                      <p:cBhvr>
                                        <p:cTn id="42" dur="250"/>
                                        <p:tgtEl>
                                          <p:spTgt spid="24"/>
                                        </p:tgtEl>
                                      </p:cBhvr>
                                    </p:animEffect>
                                  </p:childTnLst>
                                </p:cTn>
                              </p:par>
                              <p:par>
                                <p:cTn id="43" presetID="10" presetClass="entr" presetSubtype="0" fill="hold" nodeType="withEffect">
                                  <p:stCondLst>
                                    <p:cond delay="0"/>
                                  </p:stCondLst>
                                  <p:childTnLst>
                                    <p:set>
                                      <p:cBhvr>
                                        <p:cTn id="44" dur="1" fill="hold">
                                          <p:stCondLst>
                                            <p:cond delay="0"/>
                                          </p:stCondLst>
                                        </p:cTn>
                                        <p:tgtEl>
                                          <p:spTgt spid="46"/>
                                        </p:tgtEl>
                                        <p:attrNameLst>
                                          <p:attrName>style.visibility</p:attrName>
                                        </p:attrNameLst>
                                      </p:cBhvr>
                                      <p:to>
                                        <p:strVal val="visible"/>
                                      </p:to>
                                    </p:set>
                                    <p:animEffect transition="in" filter="fade">
                                      <p:cBhvr>
                                        <p:cTn id="45" dur="500"/>
                                        <p:tgtEl>
                                          <p:spTgt spid="46"/>
                                        </p:tgtEl>
                                      </p:cBhvr>
                                    </p:animEffect>
                                  </p:childTnLst>
                                </p:cTn>
                              </p:par>
                            </p:childTnLst>
                          </p:cTn>
                        </p:par>
                        <p:par>
                          <p:cTn id="46" fill="hold">
                            <p:stCondLst>
                              <p:cond delay="3500"/>
                            </p:stCondLst>
                            <p:childTnLst>
                              <p:par>
                                <p:cTn id="47" presetID="47" presetClass="entr" presetSubtype="0" fill="hold" nodeType="after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fade">
                                      <p:cBhvr>
                                        <p:cTn id="49" dur="1000"/>
                                        <p:tgtEl>
                                          <p:spTgt spid="4"/>
                                        </p:tgtEl>
                                      </p:cBhvr>
                                    </p:animEffect>
                                    <p:anim calcmode="lin" valueType="num">
                                      <p:cBhvr>
                                        <p:cTn id="50" dur="1000" fill="hold"/>
                                        <p:tgtEl>
                                          <p:spTgt spid="4"/>
                                        </p:tgtEl>
                                        <p:attrNameLst>
                                          <p:attrName>ppt_x</p:attrName>
                                        </p:attrNameLst>
                                      </p:cBhvr>
                                      <p:tavLst>
                                        <p:tav tm="0">
                                          <p:val>
                                            <p:strVal val="#ppt_x"/>
                                          </p:val>
                                        </p:tav>
                                        <p:tav tm="100000">
                                          <p:val>
                                            <p:strVal val="#ppt_x"/>
                                          </p:val>
                                        </p:tav>
                                      </p:tavLst>
                                    </p:anim>
                                    <p:anim calcmode="lin" valueType="num">
                                      <p:cBhvr>
                                        <p:cTn id="51" dur="1000" fill="hold"/>
                                        <p:tgtEl>
                                          <p:spTgt spid="4"/>
                                        </p:tgtEl>
                                        <p:attrNameLst>
                                          <p:attrName>ppt_y</p:attrName>
                                        </p:attrNameLst>
                                      </p:cBhvr>
                                      <p:tavLst>
                                        <p:tav tm="0">
                                          <p:val>
                                            <p:strVal val="#ppt_y-.1"/>
                                          </p:val>
                                        </p:tav>
                                        <p:tav tm="100000">
                                          <p:val>
                                            <p:strVal val="#ppt_y"/>
                                          </p:val>
                                        </p:tav>
                                      </p:tavLst>
                                    </p:anim>
                                  </p:childTnLst>
                                </p:cTn>
                              </p:par>
                              <p:par>
                                <p:cTn id="52" presetID="47" presetClass="entr" presetSubtype="0" fill="hold" nodeType="withEffect">
                                  <p:stCondLst>
                                    <p:cond delay="0"/>
                                  </p:stCondLst>
                                  <p:childTnLst>
                                    <p:set>
                                      <p:cBhvr>
                                        <p:cTn id="53" dur="1" fill="hold">
                                          <p:stCondLst>
                                            <p:cond delay="0"/>
                                          </p:stCondLst>
                                        </p:cTn>
                                        <p:tgtEl>
                                          <p:spTgt spid="1030"/>
                                        </p:tgtEl>
                                        <p:attrNameLst>
                                          <p:attrName>style.visibility</p:attrName>
                                        </p:attrNameLst>
                                      </p:cBhvr>
                                      <p:to>
                                        <p:strVal val="visible"/>
                                      </p:to>
                                    </p:set>
                                    <p:animEffect transition="in" filter="fade">
                                      <p:cBhvr>
                                        <p:cTn id="54" dur="1000"/>
                                        <p:tgtEl>
                                          <p:spTgt spid="1030"/>
                                        </p:tgtEl>
                                      </p:cBhvr>
                                    </p:animEffect>
                                    <p:anim calcmode="lin" valueType="num">
                                      <p:cBhvr>
                                        <p:cTn id="55" dur="1000" fill="hold"/>
                                        <p:tgtEl>
                                          <p:spTgt spid="1030"/>
                                        </p:tgtEl>
                                        <p:attrNameLst>
                                          <p:attrName>ppt_x</p:attrName>
                                        </p:attrNameLst>
                                      </p:cBhvr>
                                      <p:tavLst>
                                        <p:tav tm="0">
                                          <p:val>
                                            <p:strVal val="#ppt_x"/>
                                          </p:val>
                                        </p:tav>
                                        <p:tav tm="100000">
                                          <p:val>
                                            <p:strVal val="#ppt_x"/>
                                          </p:val>
                                        </p:tav>
                                      </p:tavLst>
                                    </p:anim>
                                    <p:anim calcmode="lin" valueType="num">
                                      <p:cBhvr>
                                        <p:cTn id="56" dur="1000" fill="hold"/>
                                        <p:tgtEl>
                                          <p:spTgt spid="1030"/>
                                        </p:tgtEl>
                                        <p:attrNameLst>
                                          <p:attrName>ppt_y</p:attrName>
                                        </p:attrNameLst>
                                      </p:cBhvr>
                                      <p:tavLst>
                                        <p:tav tm="0">
                                          <p:val>
                                            <p:strVal val="#ppt_y-.1"/>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040"/>
                                        </p:tgtEl>
                                        <p:attrNameLst>
                                          <p:attrName>style.visibility</p:attrName>
                                        </p:attrNameLst>
                                      </p:cBhvr>
                                      <p:to>
                                        <p:strVal val="visible"/>
                                      </p:to>
                                    </p:set>
                                    <p:animEffect transition="in" filter="fade">
                                      <p:cBhvr>
                                        <p:cTn id="60" dur="500"/>
                                        <p:tgtEl>
                                          <p:spTgt spid="1040"/>
                                        </p:tgtEl>
                                      </p:cBhvr>
                                    </p:animEffect>
                                  </p:childTnLst>
                                </p:cTn>
                              </p:par>
                            </p:childTnLst>
                          </p:cTn>
                        </p:par>
                        <p:par>
                          <p:cTn id="61" fill="hold">
                            <p:stCondLst>
                              <p:cond delay="5000"/>
                            </p:stCondLst>
                            <p:childTnLst>
                              <p:par>
                                <p:cTn id="62" presetID="32" presetClass="emph" presetSubtype="0" fill="hold" nodeType="afterEffect">
                                  <p:stCondLst>
                                    <p:cond delay="0"/>
                                  </p:stCondLst>
                                  <p:childTnLst>
                                    <p:animRot by="120000">
                                      <p:cBhvr>
                                        <p:cTn id="63" dur="200" fill="hold">
                                          <p:stCondLst>
                                            <p:cond delay="0"/>
                                          </p:stCondLst>
                                        </p:cTn>
                                        <p:tgtEl>
                                          <p:spTgt spid="1040"/>
                                        </p:tgtEl>
                                        <p:attrNameLst>
                                          <p:attrName>r</p:attrName>
                                        </p:attrNameLst>
                                      </p:cBhvr>
                                    </p:animRot>
                                    <p:animRot by="-240000">
                                      <p:cBhvr>
                                        <p:cTn id="64" dur="400" fill="hold">
                                          <p:stCondLst>
                                            <p:cond delay="400"/>
                                          </p:stCondLst>
                                        </p:cTn>
                                        <p:tgtEl>
                                          <p:spTgt spid="1040"/>
                                        </p:tgtEl>
                                        <p:attrNameLst>
                                          <p:attrName>r</p:attrName>
                                        </p:attrNameLst>
                                      </p:cBhvr>
                                    </p:animRot>
                                    <p:animRot by="240000">
                                      <p:cBhvr>
                                        <p:cTn id="65" dur="400" fill="hold">
                                          <p:stCondLst>
                                            <p:cond delay="800"/>
                                          </p:stCondLst>
                                        </p:cTn>
                                        <p:tgtEl>
                                          <p:spTgt spid="1040"/>
                                        </p:tgtEl>
                                        <p:attrNameLst>
                                          <p:attrName>r</p:attrName>
                                        </p:attrNameLst>
                                      </p:cBhvr>
                                    </p:animRot>
                                    <p:animRot by="-240000">
                                      <p:cBhvr>
                                        <p:cTn id="66" dur="400" fill="hold">
                                          <p:stCondLst>
                                            <p:cond delay="1200"/>
                                          </p:stCondLst>
                                        </p:cTn>
                                        <p:tgtEl>
                                          <p:spTgt spid="1040"/>
                                        </p:tgtEl>
                                        <p:attrNameLst>
                                          <p:attrName>r</p:attrName>
                                        </p:attrNameLst>
                                      </p:cBhvr>
                                    </p:animRot>
                                    <p:animRot by="120000">
                                      <p:cBhvr>
                                        <p:cTn id="67" dur="400" fill="hold">
                                          <p:stCondLst>
                                            <p:cond delay="1600"/>
                                          </p:stCondLst>
                                        </p:cTn>
                                        <p:tgtEl>
                                          <p:spTgt spid="1040"/>
                                        </p:tgtEl>
                                        <p:attrNameLst>
                                          <p:attrName>r</p:attrName>
                                        </p:attrNameLst>
                                      </p:cBhvr>
                                    </p:animRot>
                                  </p:childTnLst>
                                </p:cTn>
                              </p:par>
                              <p:par>
                                <p:cTn id="68" presetID="22" presetClass="entr" presetSubtype="8" fill="hold" grpId="0" nodeType="withEffect">
                                  <p:stCondLst>
                                    <p:cond delay="0"/>
                                  </p:stCondLst>
                                  <p:childTnLst>
                                    <p:set>
                                      <p:cBhvr>
                                        <p:cTn id="69" dur="1" fill="hold">
                                          <p:stCondLst>
                                            <p:cond delay="0"/>
                                          </p:stCondLst>
                                        </p:cTn>
                                        <p:tgtEl>
                                          <p:spTgt spid="1041"/>
                                        </p:tgtEl>
                                        <p:attrNameLst>
                                          <p:attrName>style.visibility</p:attrName>
                                        </p:attrNameLst>
                                      </p:cBhvr>
                                      <p:to>
                                        <p:strVal val="visible"/>
                                      </p:to>
                                    </p:set>
                                    <p:animEffect transition="in" filter="wipe(left)">
                                      <p:cBhvr>
                                        <p:cTn id="70" dur="1000"/>
                                        <p:tgtEl>
                                          <p:spTgt spid="1041"/>
                                        </p:tgtEl>
                                      </p:cBhvr>
                                    </p:animEffect>
                                  </p:childTnLst>
                                </p:cTn>
                              </p:par>
                              <p:par>
                                <p:cTn id="71" presetID="22" presetClass="entr" presetSubtype="4" fill="hold" grpId="0" nodeType="withEffect">
                                  <p:stCondLst>
                                    <p:cond delay="750"/>
                                  </p:stCondLst>
                                  <p:childTnLst>
                                    <p:set>
                                      <p:cBhvr>
                                        <p:cTn id="72" dur="1" fill="hold">
                                          <p:stCondLst>
                                            <p:cond delay="0"/>
                                          </p:stCondLst>
                                        </p:cTn>
                                        <p:tgtEl>
                                          <p:spTgt spid="1046"/>
                                        </p:tgtEl>
                                        <p:attrNameLst>
                                          <p:attrName>style.visibility</p:attrName>
                                        </p:attrNameLst>
                                      </p:cBhvr>
                                      <p:to>
                                        <p:strVal val="visible"/>
                                      </p:to>
                                    </p:set>
                                    <p:animEffect transition="in" filter="wipe(down)">
                                      <p:cBhvr>
                                        <p:cTn id="73" dur="1000"/>
                                        <p:tgtEl>
                                          <p:spTgt spid="1046"/>
                                        </p:tgtEl>
                                      </p:cBhvr>
                                    </p:animEffect>
                                  </p:childTnLst>
                                </p:cTn>
                              </p:par>
                            </p:childTnLst>
                          </p:cTn>
                        </p:par>
                        <p:par>
                          <p:cTn id="74" fill="hold">
                            <p:stCondLst>
                              <p:cond delay="7000"/>
                            </p:stCondLst>
                            <p:childTnLst>
                              <p:par>
                                <p:cTn id="75" presetID="10" presetClass="exit" presetSubtype="0" fill="hold" grpId="1" nodeType="afterEffect">
                                  <p:stCondLst>
                                    <p:cond delay="0"/>
                                  </p:stCondLst>
                                  <p:childTnLst>
                                    <p:animEffect transition="out" filter="fade">
                                      <p:cBhvr>
                                        <p:cTn id="76" dur="500"/>
                                        <p:tgtEl>
                                          <p:spTgt spid="1041"/>
                                        </p:tgtEl>
                                      </p:cBhvr>
                                    </p:animEffect>
                                    <p:set>
                                      <p:cBhvr>
                                        <p:cTn id="77" dur="1" fill="hold">
                                          <p:stCondLst>
                                            <p:cond delay="499"/>
                                          </p:stCondLst>
                                        </p:cTn>
                                        <p:tgtEl>
                                          <p:spTgt spid="1041"/>
                                        </p:tgtEl>
                                        <p:attrNameLst>
                                          <p:attrName>style.visibility</p:attrName>
                                        </p:attrNameLst>
                                      </p:cBhvr>
                                      <p:to>
                                        <p:strVal val="hidden"/>
                                      </p:to>
                                    </p:set>
                                  </p:childTnLst>
                                </p:cTn>
                              </p:par>
                              <p:par>
                                <p:cTn id="78" presetID="32" presetClass="emph" presetSubtype="0" fill="hold" nodeType="withEffect">
                                  <p:stCondLst>
                                    <p:cond delay="0"/>
                                  </p:stCondLst>
                                  <p:childTnLst>
                                    <p:animRot by="120000">
                                      <p:cBhvr>
                                        <p:cTn id="79" dur="200" fill="hold">
                                          <p:stCondLst>
                                            <p:cond delay="0"/>
                                          </p:stCondLst>
                                        </p:cTn>
                                        <p:tgtEl>
                                          <p:spTgt spid="1040"/>
                                        </p:tgtEl>
                                        <p:attrNameLst>
                                          <p:attrName>r</p:attrName>
                                        </p:attrNameLst>
                                      </p:cBhvr>
                                    </p:animRot>
                                    <p:animRot by="-240000">
                                      <p:cBhvr>
                                        <p:cTn id="80" dur="400" fill="hold">
                                          <p:stCondLst>
                                            <p:cond delay="400"/>
                                          </p:stCondLst>
                                        </p:cTn>
                                        <p:tgtEl>
                                          <p:spTgt spid="1040"/>
                                        </p:tgtEl>
                                        <p:attrNameLst>
                                          <p:attrName>r</p:attrName>
                                        </p:attrNameLst>
                                      </p:cBhvr>
                                    </p:animRot>
                                    <p:animRot by="240000">
                                      <p:cBhvr>
                                        <p:cTn id="81" dur="400" fill="hold">
                                          <p:stCondLst>
                                            <p:cond delay="800"/>
                                          </p:stCondLst>
                                        </p:cTn>
                                        <p:tgtEl>
                                          <p:spTgt spid="1040"/>
                                        </p:tgtEl>
                                        <p:attrNameLst>
                                          <p:attrName>r</p:attrName>
                                        </p:attrNameLst>
                                      </p:cBhvr>
                                    </p:animRot>
                                    <p:animRot by="-240000">
                                      <p:cBhvr>
                                        <p:cTn id="82" dur="400" fill="hold">
                                          <p:stCondLst>
                                            <p:cond delay="1200"/>
                                          </p:stCondLst>
                                        </p:cTn>
                                        <p:tgtEl>
                                          <p:spTgt spid="1040"/>
                                        </p:tgtEl>
                                        <p:attrNameLst>
                                          <p:attrName>r</p:attrName>
                                        </p:attrNameLst>
                                      </p:cBhvr>
                                    </p:animRot>
                                    <p:animRot by="120000">
                                      <p:cBhvr>
                                        <p:cTn id="83" dur="400" fill="hold">
                                          <p:stCondLst>
                                            <p:cond delay="1600"/>
                                          </p:stCondLst>
                                        </p:cTn>
                                        <p:tgtEl>
                                          <p:spTgt spid="1040"/>
                                        </p:tgtEl>
                                        <p:attrNameLst>
                                          <p:attrName>r</p:attrName>
                                        </p:attrNameLst>
                                      </p:cBhvr>
                                    </p:animRot>
                                  </p:childTnLst>
                                </p:cTn>
                              </p:par>
                              <p:par>
                                <p:cTn id="84" presetID="22" presetClass="entr" presetSubtype="8" fill="hold" grpId="0" nodeType="withEffect">
                                  <p:stCondLst>
                                    <p:cond delay="0"/>
                                  </p:stCondLst>
                                  <p:childTnLst>
                                    <p:set>
                                      <p:cBhvr>
                                        <p:cTn id="85" dur="1" fill="hold">
                                          <p:stCondLst>
                                            <p:cond delay="0"/>
                                          </p:stCondLst>
                                        </p:cTn>
                                        <p:tgtEl>
                                          <p:spTgt spid="68"/>
                                        </p:tgtEl>
                                        <p:attrNameLst>
                                          <p:attrName>style.visibility</p:attrName>
                                        </p:attrNameLst>
                                      </p:cBhvr>
                                      <p:to>
                                        <p:strVal val="visible"/>
                                      </p:to>
                                    </p:set>
                                    <p:animEffect transition="in" filter="wipe(left)">
                                      <p:cBhvr>
                                        <p:cTn id="86" dur="1000"/>
                                        <p:tgtEl>
                                          <p:spTgt spid="68"/>
                                        </p:tgtEl>
                                      </p:cBhvr>
                                    </p:animEffect>
                                  </p:childTnLst>
                                </p:cTn>
                              </p:par>
                              <p:par>
                                <p:cTn id="87" presetID="22" presetClass="entr" presetSubtype="4" fill="hold" grpId="0" nodeType="withEffect">
                                  <p:stCondLst>
                                    <p:cond delay="750"/>
                                  </p:stCondLst>
                                  <p:childTnLst>
                                    <p:set>
                                      <p:cBhvr>
                                        <p:cTn id="88" dur="1" fill="hold">
                                          <p:stCondLst>
                                            <p:cond delay="0"/>
                                          </p:stCondLst>
                                        </p:cTn>
                                        <p:tgtEl>
                                          <p:spTgt spid="1045"/>
                                        </p:tgtEl>
                                        <p:attrNameLst>
                                          <p:attrName>style.visibility</p:attrName>
                                        </p:attrNameLst>
                                      </p:cBhvr>
                                      <p:to>
                                        <p:strVal val="visible"/>
                                      </p:to>
                                    </p:set>
                                    <p:animEffect transition="in" filter="wipe(down)">
                                      <p:cBhvr>
                                        <p:cTn id="89" dur="1000"/>
                                        <p:tgtEl>
                                          <p:spTgt spid="1045"/>
                                        </p:tgtEl>
                                      </p:cBhvr>
                                    </p:animEffect>
                                  </p:childTnLst>
                                </p:cTn>
                              </p:par>
                            </p:childTnLst>
                          </p:cTn>
                        </p:par>
                        <p:par>
                          <p:cTn id="90" fill="hold">
                            <p:stCondLst>
                              <p:cond delay="9000"/>
                            </p:stCondLst>
                            <p:childTnLst>
                              <p:par>
                                <p:cTn id="91" presetID="10" presetClass="exit" presetSubtype="0" fill="hold" grpId="1" nodeType="afterEffect">
                                  <p:stCondLst>
                                    <p:cond delay="0"/>
                                  </p:stCondLst>
                                  <p:childTnLst>
                                    <p:animEffect transition="out" filter="fade">
                                      <p:cBhvr>
                                        <p:cTn id="92" dur="500"/>
                                        <p:tgtEl>
                                          <p:spTgt spid="68"/>
                                        </p:tgtEl>
                                      </p:cBhvr>
                                    </p:animEffect>
                                    <p:set>
                                      <p:cBhvr>
                                        <p:cTn id="93" dur="1" fill="hold">
                                          <p:stCondLst>
                                            <p:cond delay="499"/>
                                          </p:stCondLst>
                                        </p:cTn>
                                        <p:tgtEl>
                                          <p:spTgt spid="68"/>
                                        </p:tgtEl>
                                        <p:attrNameLst>
                                          <p:attrName>style.visibility</p:attrName>
                                        </p:attrNameLst>
                                      </p:cBhvr>
                                      <p:to>
                                        <p:strVal val="hidden"/>
                                      </p:to>
                                    </p:set>
                                  </p:childTnLst>
                                </p:cTn>
                              </p:par>
                              <p:par>
                                <p:cTn id="94" presetID="32" presetClass="emph" presetSubtype="0" fill="hold" nodeType="withEffect">
                                  <p:stCondLst>
                                    <p:cond delay="0"/>
                                  </p:stCondLst>
                                  <p:childTnLst>
                                    <p:animRot by="120000">
                                      <p:cBhvr>
                                        <p:cTn id="95" dur="200" fill="hold">
                                          <p:stCondLst>
                                            <p:cond delay="0"/>
                                          </p:stCondLst>
                                        </p:cTn>
                                        <p:tgtEl>
                                          <p:spTgt spid="1040"/>
                                        </p:tgtEl>
                                        <p:attrNameLst>
                                          <p:attrName>r</p:attrName>
                                        </p:attrNameLst>
                                      </p:cBhvr>
                                    </p:animRot>
                                    <p:animRot by="-240000">
                                      <p:cBhvr>
                                        <p:cTn id="96" dur="400" fill="hold">
                                          <p:stCondLst>
                                            <p:cond delay="400"/>
                                          </p:stCondLst>
                                        </p:cTn>
                                        <p:tgtEl>
                                          <p:spTgt spid="1040"/>
                                        </p:tgtEl>
                                        <p:attrNameLst>
                                          <p:attrName>r</p:attrName>
                                        </p:attrNameLst>
                                      </p:cBhvr>
                                    </p:animRot>
                                    <p:animRot by="240000">
                                      <p:cBhvr>
                                        <p:cTn id="97" dur="400" fill="hold">
                                          <p:stCondLst>
                                            <p:cond delay="800"/>
                                          </p:stCondLst>
                                        </p:cTn>
                                        <p:tgtEl>
                                          <p:spTgt spid="1040"/>
                                        </p:tgtEl>
                                        <p:attrNameLst>
                                          <p:attrName>r</p:attrName>
                                        </p:attrNameLst>
                                      </p:cBhvr>
                                    </p:animRot>
                                    <p:animRot by="-240000">
                                      <p:cBhvr>
                                        <p:cTn id="98" dur="400" fill="hold">
                                          <p:stCondLst>
                                            <p:cond delay="1200"/>
                                          </p:stCondLst>
                                        </p:cTn>
                                        <p:tgtEl>
                                          <p:spTgt spid="1040"/>
                                        </p:tgtEl>
                                        <p:attrNameLst>
                                          <p:attrName>r</p:attrName>
                                        </p:attrNameLst>
                                      </p:cBhvr>
                                    </p:animRot>
                                    <p:animRot by="120000">
                                      <p:cBhvr>
                                        <p:cTn id="99" dur="400" fill="hold">
                                          <p:stCondLst>
                                            <p:cond delay="1600"/>
                                          </p:stCondLst>
                                        </p:cTn>
                                        <p:tgtEl>
                                          <p:spTgt spid="1040"/>
                                        </p:tgtEl>
                                        <p:attrNameLst>
                                          <p:attrName>r</p:attrName>
                                        </p:attrNameLst>
                                      </p:cBhvr>
                                    </p:animRot>
                                  </p:childTnLst>
                                </p:cTn>
                              </p:par>
                              <p:par>
                                <p:cTn id="100" presetID="22" presetClass="entr" presetSubtype="8" fill="hold" grpId="0" nodeType="withEffect">
                                  <p:stCondLst>
                                    <p:cond delay="0"/>
                                  </p:stCondLst>
                                  <p:childTnLst>
                                    <p:set>
                                      <p:cBhvr>
                                        <p:cTn id="101" dur="1" fill="hold">
                                          <p:stCondLst>
                                            <p:cond delay="0"/>
                                          </p:stCondLst>
                                        </p:cTn>
                                        <p:tgtEl>
                                          <p:spTgt spid="69"/>
                                        </p:tgtEl>
                                        <p:attrNameLst>
                                          <p:attrName>style.visibility</p:attrName>
                                        </p:attrNameLst>
                                      </p:cBhvr>
                                      <p:to>
                                        <p:strVal val="visible"/>
                                      </p:to>
                                    </p:set>
                                    <p:animEffect transition="in" filter="wipe(left)">
                                      <p:cBhvr>
                                        <p:cTn id="102" dur="1000"/>
                                        <p:tgtEl>
                                          <p:spTgt spid="69"/>
                                        </p:tgtEl>
                                      </p:cBhvr>
                                    </p:animEffect>
                                  </p:childTnLst>
                                </p:cTn>
                              </p:par>
                              <p:par>
                                <p:cTn id="103" presetID="22" presetClass="entr" presetSubtype="4" fill="hold" grpId="0" nodeType="withEffect">
                                  <p:stCondLst>
                                    <p:cond delay="750"/>
                                  </p:stCondLst>
                                  <p:childTnLst>
                                    <p:set>
                                      <p:cBhvr>
                                        <p:cTn id="104" dur="1" fill="hold">
                                          <p:stCondLst>
                                            <p:cond delay="0"/>
                                          </p:stCondLst>
                                        </p:cTn>
                                        <p:tgtEl>
                                          <p:spTgt spid="1044"/>
                                        </p:tgtEl>
                                        <p:attrNameLst>
                                          <p:attrName>style.visibility</p:attrName>
                                        </p:attrNameLst>
                                      </p:cBhvr>
                                      <p:to>
                                        <p:strVal val="visible"/>
                                      </p:to>
                                    </p:set>
                                    <p:animEffect transition="in" filter="wipe(down)">
                                      <p:cBhvr>
                                        <p:cTn id="105" dur="1000"/>
                                        <p:tgtEl>
                                          <p:spTgt spid="1044"/>
                                        </p:tgtEl>
                                      </p:cBhvr>
                                    </p:animEffect>
                                  </p:childTnLst>
                                </p:cTn>
                              </p:par>
                              <p:par>
                                <p:cTn id="106" presetID="22" presetClass="entr" presetSubtype="4" fill="hold" grpId="0" nodeType="withEffect">
                                  <p:stCondLst>
                                    <p:cond delay="1750"/>
                                  </p:stCondLst>
                                  <p:childTnLst>
                                    <p:set>
                                      <p:cBhvr>
                                        <p:cTn id="107" dur="1" fill="hold">
                                          <p:stCondLst>
                                            <p:cond delay="0"/>
                                          </p:stCondLst>
                                        </p:cTn>
                                        <p:tgtEl>
                                          <p:spTgt spid="1043"/>
                                        </p:tgtEl>
                                        <p:attrNameLst>
                                          <p:attrName>style.visibility</p:attrName>
                                        </p:attrNameLst>
                                      </p:cBhvr>
                                      <p:to>
                                        <p:strVal val="visible"/>
                                      </p:to>
                                    </p:set>
                                    <p:animEffect transition="in" filter="wipe(down)">
                                      <p:cBhvr>
                                        <p:cTn id="108" dur="750"/>
                                        <p:tgtEl>
                                          <p:spTgt spid="10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9" grpId="0"/>
      <p:bldP spid="1043" grpId="0" animBg="1"/>
      <p:bldP spid="1044" grpId="0" animBg="1"/>
      <p:bldP spid="1045" grpId="0" animBg="1"/>
      <p:bldP spid="1046" grpId="0" animBg="1"/>
      <p:bldP spid="68" grpId="0" animBg="1"/>
      <p:bldP spid="68" grpId="1" animBg="1"/>
      <p:bldP spid="69" grpId="0" animBg="1"/>
      <p:bldP spid="1041" grpId="0" animBg="1"/>
      <p:bldP spid="1041"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FIPS 140-2</a:t>
            </a:r>
          </a:p>
        </p:txBody>
      </p:sp>
      <p:sp>
        <p:nvSpPr>
          <p:cNvPr id="3" name="Content Placeholder 2"/>
          <p:cNvSpPr>
            <a:spLocks noGrp="1"/>
          </p:cNvSpPr>
          <p:nvPr>
            <p:ph idx="1"/>
          </p:nvPr>
        </p:nvSpPr>
        <p:spPr>
          <a:xfrm>
            <a:off x="457199" y="1200150"/>
            <a:ext cx="8483967" cy="3042561"/>
          </a:xfrm>
        </p:spPr>
        <p:txBody>
          <a:bodyPr/>
          <a:lstStyle/>
          <a:p>
            <a:pPr marL="0" indent="0">
              <a:buNone/>
            </a:pPr>
            <a:r>
              <a:rPr lang="en-US" dirty="0"/>
              <a:t>What is it?</a:t>
            </a:r>
          </a:p>
          <a:p>
            <a:pPr marL="0" indent="0">
              <a:buNone/>
            </a:pPr>
            <a:endParaRPr lang="en-US" dirty="0"/>
          </a:p>
          <a:p>
            <a:pPr marL="0" indent="0">
              <a:buNone/>
            </a:pPr>
            <a:r>
              <a:rPr lang="en-US" dirty="0"/>
              <a:t>U.S. government computer security standard used to approve cryptographic modules published by the National Institute of Standards and Technology (NIST)</a:t>
            </a:r>
          </a:p>
          <a:p>
            <a:pPr marL="0" indent="0">
              <a:buNone/>
            </a:pPr>
            <a:endParaRPr lang="en-US" dirty="0"/>
          </a:p>
        </p:txBody>
      </p:sp>
      <p:pic>
        <p:nvPicPr>
          <p:cNvPr id="7" name="Picture 8" descr="lock 7 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46367" y="78613"/>
            <a:ext cx="597633" cy="597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48916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 name="Rectangle 346"/>
          <p:cNvSpPr/>
          <p:nvPr/>
        </p:nvSpPr>
        <p:spPr>
          <a:xfrm>
            <a:off x="1419782" y="129545"/>
            <a:ext cx="4475232" cy="405793"/>
          </a:xfrm>
          <a:prstGeom prst="rect">
            <a:avLst/>
          </a:prstGeom>
          <a:solidFill>
            <a:schemeClr val="bg2"/>
          </a:solidFill>
          <a:ln w="952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8" name="Rectangle 347"/>
          <p:cNvSpPr/>
          <p:nvPr/>
        </p:nvSpPr>
        <p:spPr>
          <a:xfrm>
            <a:off x="-66675" y="175231"/>
            <a:ext cx="1630794" cy="325325"/>
          </a:xfrm>
          <a:prstGeom prst="rect">
            <a:avLst/>
          </a:prstGeom>
          <a:solidFill>
            <a:srgbClr val="7F7F7F"/>
          </a:solidFill>
          <a:ln w="952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9" name="Title 3"/>
          <p:cNvSpPr>
            <a:spLocks noGrp="1"/>
          </p:cNvSpPr>
          <p:nvPr>
            <p:ph type="title"/>
          </p:nvPr>
        </p:nvSpPr>
        <p:spPr>
          <a:xfrm>
            <a:off x="14440" y="106709"/>
            <a:ext cx="8127050" cy="443091"/>
          </a:xfrm>
        </p:spPr>
        <p:txBody>
          <a:bodyPr/>
          <a:lstStyle/>
          <a:p>
            <a:r>
              <a:rPr lang="en-US" sz="1600" dirty="0">
                <a:solidFill>
                  <a:srgbClr val="FFFFFF"/>
                </a:solidFill>
              </a:rPr>
              <a:t>YESTERDAY </a:t>
            </a:r>
            <a:endParaRPr lang="en-US" sz="2000" dirty="0">
              <a:solidFill>
                <a:srgbClr val="FFFFFF"/>
              </a:solidFill>
            </a:endParaRPr>
          </a:p>
        </p:txBody>
      </p:sp>
      <p:sp>
        <p:nvSpPr>
          <p:cNvPr id="350" name="Rectangle 349"/>
          <p:cNvSpPr/>
          <p:nvPr/>
        </p:nvSpPr>
        <p:spPr>
          <a:xfrm>
            <a:off x="7275225" y="1717964"/>
            <a:ext cx="349772" cy="195231"/>
          </a:xfrm>
          <a:prstGeom prst="rect">
            <a:avLst/>
          </a:prstGeom>
          <a:solidFill>
            <a:schemeClr val="accent6">
              <a:lumMod val="40000"/>
              <a:lumOff val="6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1" name="Rectangle 350"/>
          <p:cNvSpPr/>
          <p:nvPr/>
        </p:nvSpPr>
        <p:spPr>
          <a:xfrm>
            <a:off x="7275225" y="1913195"/>
            <a:ext cx="349772" cy="201084"/>
          </a:xfrm>
          <a:prstGeom prst="rect">
            <a:avLst/>
          </a:prstGeom>
          <a:solidFill>
            <a:srgbClr val="116DAC">
              <a:alpha val="60000"/>
            </a:srgbClr>
          </a:solidFill>
          <a:ln w="952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2" name="TextBox 351"/>
          <p:cNvSpPr txBox="1"/>
          <p:nvPr/>
        </p:nvSpPr>
        <p:spPr>
          <a:xfrm>
            <a:off x="7639720" y="1684663"/>
            <a:ext cx="1371460" cy="246221"/>
          </a:xfrm>
          <a:prstGeom prst="rect">
            <a:avLst/>
          </a:prstGeom>
          <a:noFill/>
        </p:spPr>
        <p:txBody>
          <a:bodyPr wrap="square" rtlCol="0">
            <a:spAutoFit/>
          </a:bodyPr>
          <a:lstStyle/>
          <a:p>
            <a:r>
              <a:rPr lang="en-US" sz="1000" dirty="0">
                <a:solidFill>
                  <a:schemeClr val="bg2">
                    <a:lumMod val="50000"/>
                  </a:schemeClr>
                </a:solidFill>
              </a:rPr>
              <a:t>= Integrator</a:t>
            </a:r>
          </a:p>
        </p:txBody>
      </p:sp>
      <p:sp>
        <p:nvSpPr>
          <p:cNvPr id="353" name="TextBox 352"/>
          <p:cNvSpPr txBox="1"/>
          <p:nvPr/>
        </p:nvSpPr>
        <p:spPr>
          <a:xfrm>
            <a:off x="7639720" y="1898672"/>
            <a:ext cx="1371460" cy="246221"/>
          </a:xfrm>
          <a:prstGeom prst="rect">
            <a:avLst/>
          </a:prstGeom>
          <a:noFill/>
        </p:spPr>
        <p:txBody>
          <a:bodyPr wrap="square" rtlCol="0">
            <a:spAutoFit/>
          </a:bodyPr>
          <a:lstStyle/>
          <a:p>
            <a:r>
              <a:rPr lang="en-US" sz="1000" dirty="0">
                <a:solidFill>
                  <a:schemeClr val="bg2">
                    <a:lumMod val="50000"/>
                  </a:schemeClr>
                </a:solidFill>
              </a:rPr>
              <a:t>= Installer</a:t>
            </a:r>
          </a:p>
        </p:txBody>
      </p:sp>
      <p:grpSp>
        <p:nvGrpSpPr>
          <p:cNvPr id="355" name="Group 354"/>
          <p:cNvGrpSpPr/>
          <p:nvPr/>
        </p:nvGrpSpPr>
        <p:grpSpPr>
          <a:xfrm>
            <a:off x="506129" y="1182468"/>
            <a:ext cx="8122317" cy="2595282"/>
            <a:chOff x="-49676" y="696303"/>
            <a:chExt cx="7697518" cy="1973735"/>
          </a:xfrm>
        </p:grpSpPr>
        <p:sp>
          <p:nvSpPr>
            <p:cNvPr id="356" name="TextBox 355"/>
            <p:cNvSpPr txBox="1"/>
            <p:nvPr/>
          </p:nvSpPr>
          <p:spPr>
            <a:xfrm>
              <a:off x="942519" y="696303"/>
              <a:ext cx="2386124" cy="240318"/>
            </a:xfrm>
            <a:prstGeom prst="rect">
              <a:avLst/>
            </a:prstGeom>
            <a:noFill/>
          </p:spPr>
          <p:txBody>
            <a:bodyPr wrap="square" rtlCol="0">
              <a:spAutoFit/>
            </a:bodyPr>
            <a:lstStyle/>
            <a:p>
              <a:pPr algn="ctr"/>
              <a:r>
                <a:rPr lang="en-US" sz="1200" dirty="0"/>
                <a:t>Preliminary offsite work</a:t>
              </a:r>
            </a:p>
          </p:txBody>
        </p:sp>
        <p:cxnSp>
          <p:nvCxnSpPr>
            <p:cNvPr id="357" name="Straight Arrow Connector 356"/>
            <p:cNvCxnSpPr/>
            <p:nvPr/>
          </p:nvCxnSpPr>
          <p:spPr>
            <a:xfrm flipH="1">
              <a:off x="902280" y="848191"/>
              <a:ext cx="355686" cy="1681"/>
            </a:xfrm>
            <a:prstGeom prst="straightConnector1">
              <a:avLst/>
            </a:prstGeom>
            <a:ln w="635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58" name="Straight Arrow Connector 357"/>
            <p:cNvCxnSpPr/>
            <p:nvPr/>
          </p:nvCxnSpPr>
          <p:spPr>
            <a:xfrm>
              <a:off x="2995111" y="843236"/>
              <a:ext cx="439366" cy="0"/>
            </a:xfrm>
            <a:prstGeom prst="straightConnector1">
              <a:avLst/>
            </a:prstGeom>
            <a:ln w="635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59" name="Straight Arrow Connector 358"/>
            <p:cNvCxnSpPr/>
            <p:nvPr/>
          </p:nvCxnSpPr>
          <p:spPr>
            <a:xfrm>
              <a:off x="5355065" y="848191"/>
              <a:ext cx="796605" cy="0"/>
            </a:xfrm>
            <a:prstGeom prst="straightConnector1">
              <a:avLst/>
            </a:prstGeom>
            <a:ln w="635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nvGrpSpPr>
            <p:cNvPr id="360" name="Group 359"/>
            <p:cNvGrpSpPr/>
            <p:nvPr/>
          </p:nvGrpSpPr>
          <p:grpSpPr>
            <a:xfrm>
              <a:off x="-49676" y="964362"/>
              <a:ext cx="7697518" cy="1705676"/>
              <a:chOff x="-301916" y="964362"/>
              <a:chExt cx="7697518" cy="1705676"/>
            </a:xfrm>
          </p:grpSpPr>
          <p:sp>
            <p:nvSpPr>
              <p:cNvPr id="363" name="TextBox 362"/>
              <p:cNvSpPr txBox="1"/>
              <p:nvPr/>
            </p:nvSpPr>
            <p:spPr>
              <a:xfrm>
                <a:off x="-301916" y="1444371"/>
                <a:ext cx="1102687" cy="293723"/>
              </a:xfrm>
              <a:prstGeom prst="rect">
                <a:avLst/>
              </a:prstGeom>
              <a:noFill/>
            </p:spPr>
            <p:txBody>
              <a:bodyPr wrap="square" rtlCol="0">
                <a:spAutoFit/>
              </a:bodyPr>
              <a:lstStyle/>
              <a:p>
                <a:r>
                  <a:rPr lang="en-US" sz="1200" dirty="0">
                    <a:solidFill>
                      <a:schemeClr val="accent5">
                        <a:lumMod val="75000"/>
                      </a:schemeClr>
                    </a:solidFill>
                  </a:rPr>
                  <a:t>Integrator</a:t>
                </a:r>
              </a:p>
            </p:txBody>
          </p:sp>
          <p:grpSp>
            <p:nvGrpSpPr>
              <p:cNvPr id="364" name="Group 363"/>
              <p:cNvGrpSpPr/>
              <p:nvPr/>
            </p:nvGrpSpPr>
            <p:grpSpPr>
              <a:xfrm>
                <a:off x="-183677" y="964362"/>
                <a:ext cx="7579279" cy="1705676"/>
                <a:chOff x="-183677" y="964362"/>
                <a:chExt cx="7579279" cy="1705676"/>
              </a:xfrm>
            </p:grpSpPr>
            <p:sp>
              <p:nvSpPr>
                <p:cNvPr id="365" name="Rounded Rectangle 364"/>
                <p:cNvSpPr/>
                <p:nvPr/>
              </p:nvSpPr>
              <p:spPr>
                <a:xfrm>
                  <a:off x="3170829" y="969627"/>
                  <a:ext cx="2678119" cy="1488578"/>
                </a:xfrm>
                <a:prstGeom prst="roundRect">
                  <a:avLst>
                    <a:gd name="adj" fmla="val 10901"/>
                  </a:avLst>
                </a:prstGeom>
                <a:solidFill>
                  <a:schemeClr val="accent3">
                    <a:lumMod val="40000"/>
                    <a:lumOff val="6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366" name="Rounded Rectangle 365"/>
                <p:cNvSpPr/>
                <p:nvPr/>
              </p:nvSpPr>
              <p:spPr>
                <a:xfrm>
                  <a:off x="556889" y="969627"/>
                  <a:ext cx="2571543" cy="1488578"/>
                </a:xfrm>
                <a:prstGeom prst="roundRect">
                  <a:avLst>
                    <a:gd name="adj" fmla="val 10901"/>
                  </a:avLst>
                </a:prstGeom>
                <a:solidFill>
                  <a:schemeClr val="accent3">
                    <a:lumMod val="40000"/>
                    <a:lumOff val="6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367" name="TextBox 366"/>
                <p:cNvSpPr txBox="1"/>
                <p:nvPr/>
              </p:nvSpPr>
              <p:spPr>
                <a:xfrm>
                  <a:off x="327218" y="964362"/>
                  <a:ext cx="3050466" cy="226968"/>
                </a:xfrm>
                <a:prstGeom prst="rect">
                  <a:avLst/>
                </a:prstGeom>
                <a:noFill/>
              </p:spPr>
              <p:txBody>
                <a:bodyPr wrap="square" rtlCol="0">
                  <a:spAutoFit/>
                </a:bodyPr>
                <a:lstStyle/>
                <a:p>
                  <a:pPr algn="ctr"/>
                  <a:r>
                    <a:rPr lang="en-US" sz="1100" dirty="0">
                      <a:solidFill>
                        <a:schemeClr val="bg2">
                          <a:lumMod val="50000"/>
                        </a:schemeClr>
                      </a:solidFill>
                    </a:rPr>
                    <a:t>System Component Design</a:t>
                  </a:r>
                </a:p>
              </p:txBody>
            </p:sp>
            <p:sp>
              <p:nvSpPr>
                <p:cNvPr id="368" name="TextBox 367"/>
                <p:cNvSpPr txBox="1"/>
                <p:nvPr/>
              </p:nvSpPr>
              <p:spPr>
                <a:xfrm>
                  <a:off x="3353717" y="969628"/>
                  <a:ext cx="2212275" cy="226968"/>
                </a:xfrm>
                <a:prstGeom prst="rect">
                  <a:avLst/>
                </a:prstGeom>
                <a:noFill/>
              </p:spPr>
              <p:txBody>
                <a:bodyPr wrap="square" rtlCol="0">
                  <a:spAutoFit/>
                </a:bodyPr>
                <a:lstStyle/>
                <a:p>
                  <a:pPr algn="ctr"/>
                  <a:r>
                    <a:rPr lang="en-US" sz="1100" dirty="0">
                      <a:solidFill>
                        <a:schemeClr val="bg2">
                          <a:lumMod val="50000"/>
                        </a:schemeClr>
                      </a:solidFill>
                    </a:rPr>
                    <a:t>Component Commissioning</a:t>
                  </a:r>
                </a:p>
              </p:txBody>
            </p:sp>
            <p:sp>
              <p:nvSpPr>
                <p:cNvPr id="369" name="TextBox 368"/>
                <p:cNvSpPr txBox="1"/>
                <p:nvPr/>
              </p:nvSpPr>
              <p:spPr>
                <a:xfrm>
                  <a:off x="-183677" y="2210026"/>
                  <a:ext cx="984448" cy="293723"/>
                </a:xfrm>
                <a:prstGeom prst="rect">
                  <a:avLst/>
                </a:prstGeom>
                <a:noFill/>
              </p:spPr>
              <p:txBody>
                <a:bodyPr wrap="square" rtlCol="0">
                  <a:spAutoFit/>
                </a:bodyPr>
                <a:lstStyle/>
                <a:p>
                  <a:r>
                    <a:rPr lang="en-US" sz="1200" dirty="0">
                      <a:solidFill>
                        <a:schemeClr val="accent4">
                          <a:lumMod val="75000"/>
                        </a:schemeClr>
                      </a:solidFill>
                    </a:rPr>
                    <a:t>Installer</a:t>
                  </a:r>
                </a:p>
              </p:txBody>
            </p:sp>
            <p:sp>
              <p:nvSpPr>
                <p:cNvPr id="370" name="TextBox 369"/>
                <p:cNvSpPr txBox="1"/>
                <p:nvPr/>
              </p:nvSpPr>
              <p:spPr>
                <a:xfrm>
                  <a:off x="-170695" y="1932811"/>
                  <a:ext cx="879649" cy="186915"/>
                </a:xfrm>
                <a:prstGeom prst="rect">
                  <a:avLst/>
                </a:prstGeom>
                <a:noFill/>
              </p:spPr>
              <p:txBody>
                <a:bodyPr wrap="square" rtlCol="0">
                  <a:spAutoFit/>
                </a:bodyPr>
                <a:lstStyle/>
                <a:p>
                  <a:pPr algn="ctr"/>
                  <a:r>
                    <a:rPr lang="en-US" sz="800" dirty="0">
                      <a:solidFill>
                        <a:schemeClr val="bg2">
                          <a:lumMod val="50000"/>
                        </a:schemeClr>
                      </a:solidFill>
                    </a:rPr>
                    <a:t>Time (hrs.)</a:t>
                  </a:r>
                </a:p>
              </p:txBody>
            </p:sp>
            <p:sp>
              <p:nvSpPr>
                <p:cNvPr id="371" name="TextBox 370"/>
                <p:cNvSpPr txBox="1"/>
                <p:nvPr/>
              </p:nvSpPr>
              <p:spPr>
                <a:xfrm>
                  <a:off x="604853" y="1208511"/>
                  <a:ext cx="449991" cy="730743"/>
                </a:xfrm>
                <a:prstGeom prst="rect">
                  <a:avLst/>
                </a:prstGeom>
                <a:solidFill>
                  <a:schemeClr val="accent6">
                    <a:lumMod val="40000"/>
                    <a:lumOff val="60000"/>
                  </a:schemeClr>
                </a:solidFill>
              </p:spPr>
              <p:txBody>
                <a:bodyPr wrap="square" lIns="0" rIns="0" rtlCol="0">
                  <a:noAutofit/>
                </a:bodyPr>
                <a:lstStyle/>
                <a:p>
                  <a:pPr algn="ctr"/>
                  <a:r>
                    <a:rPr lang="en-US" sz="700" spc="-40" dirty="0">
                      <a:solidFill>
                        <a:schemeClr val="accent5">
                          <a:lumMod val="75000"/>
                        </a:schemeClr>
                      </a:solidFill>
                    </a:rPr>
                    <a:t>Create each JACE </a:t>
                  </a:r>
                  <a:br>
                    <a:rPr lang="en-US" sz="700" spc="-40" dirty="0">
                      <a:solidFill>
                        <a:schemeClr val="accent5">
                          <a:lumMod val="75000"/>
                        </a:schemeClr>
                      </a:solidFill>
                    </a:rPr>
                  </a:br>
                  <a:r>
                    <a:rPr lang="en-US" sz="700" spc="-40" dirty="0">
                      <a:solidFill>
                        <a:schemeClr val="accent5">
                          <a:lumMod val="75000"/>
                        </a:schemeClr>
                      </a:solidFill>
                    </a:rPr>
                    <a:t>instance</a:t>
                  </a:r>
                </a:p>
                <a:p>
                  <a:pPr algn="ctr"/>
                  <a:endParaRPr lang="en-US" sz="700" dirty="0">
                    <a:solidFill>
                      <a:schemeClr val="accent5">
                        <a:lumMod val="75000"/>
                      </a:schemeClr>
                    </a:solidFill>
                  </a:endParaRPr>
                </a:p>
                <a:p>
                  <a:pPr algn="ctr"/>
                  <a:endParaRPr lang="en-US" sz="700" dirty="0">
                    <a:solidFill>
                      <a:schemeClr val="accent5">
                        <a:lumMod val="75000"/>
                      </a:schemeClr>
                    </a:solidFill>
                  </a:endParaRPr>
                </a:p>
              </p:txBody>
            </p:sp>
            <p:sp>
              <p:nvSpPr>
                <p:cNvPr id="372" name="TextBox 371"/>
                <p:cNvSpPr txBox="1"/>
                <p:nvPr/>
              </p:nvSpPr>
              <p:spPr>
                <a:xfrm>
                  <a:off x="1778634" y="1208511"/>
                  <a:ext cx="1345682" cy="727503"/>
                </a:xfrm>
                <a:prstGeom prst="rect">
                  <a:avLst/>
                </a:prstGeom>
                <a:solidFill>
                  <a:schemeClr val="accent6">
                    <a:lumMod val="40000"/>
                    <a:lumOff val="60000"/>
                  </a:schemeClr>
                </a:solidFill>
              </p:spPr>
              <p:txBody>
                <a:bodyPr wrap="square" rtlCol="0">
                  <a:noAutofit/>
                </a:bodyPr>
                <a:lstStyle/>
                <a:p>
                  <a:pPr algn="ctr"/>
                  <a:r>
                    <a:rPr lang="en-US" sz="1000" dirty="0">
                      <a:solidFill>
                        <a:schemeClr val="accent5">
                          <a:lumMod val="75000"/>
                        </a:schemeClr>
                      </a:solidFill>
                    </a:rPr>
                    <a:t>Unitary</a:t>
                  </a:r>
                </a:p>
                <a:p>
                  <a:pPr algn="ctr"/>
                  <a:r>
                    <a:rPr lang="en-US" sz="1000" dirty="0">
                      <a:solidFill>
                        <a:schemeClr val="accent5">
                          <a:lumMod val="75000"/>
                        </a:schemeClr>
                      </a:solidFill>
                    </a:rPr>
                    <a:t>Configuration in JACE</a:t>
                  </a:r>
                </a:p>
                <a:p>
                  <a:pPr algn="ctr"/>
                  <a:endParaRPr lang="en-US" sz="1100" dirty="0">
                    <a:solidFill>
                      <a:schemeClr val="accent5">
                        <a:lumMod val="75000"/>
                      </a:schemeClr>
                    </a:solidFill>
                  </a:endParaRPr>
                </a:p>
                <a:p>
                  <a:pPr algn="ctr"/>
                  <a:endParaRPr lang="en-US" sz="1100" dirty="0">
                    <a:solidFill>
                      <a:schemeClr val="accent5">
                        <a:lumMod val="75000"/>
                      </a:schemeClr>
                    </a:solidFill>
                  </a:endParaRPr>
                </a:p>
                <a:p>
                  <a:pPr algn="ctr"/>
                  <a:endParaRPr lang="en-US" sz="1100" dirty="0">
                    <a:solidFill>
                      <a:schemeClr val="accent5">
                        <a:lumMod val="75000"/>
                      </a:schemeClr>
                    </a:solidFill>
                  </a:endParaRPr>
                </a:p>
                <a:p>
                  <a:pPr algn="ctr"/>
                  <a:endParaRPr lang="en-US" sz="900" b="1" dirty="0">
                    <a:solidFill>
                      <a:schemeClr val="accent5">
                        <a:lumMod val="75000"/>
                      </a:schemeClr>
                    </a:solidFill>
                  </a:endParaRPr>
                </a:p>
              </p:txBody>
            </p:sp>
            <p:sp>
              <p:nvSpPr>
                <p:cNvPr id="373" name="TextBox 372"/>
                <p:cNvSpPr txBox="1"/>
                <p:nvPr/>
              </p:nvSpPr>
              <p:spPr>
                <a:xfrm>
                  <a:off x="3170829" y="1208512"/>
                  <a:ext cx="2313137" cy="741520"/>
                </a:xfrm>
                <a:prstGeom prst="rect">
                  <a:avLst/>
                </a:prstGeom>
                <a:solidFill>
                  <a:schemeClr val="accent6">
                    <a:lumMod val="40000"/>
                    <a:lumOff val="60000"/>
                  </a:schemeClr>
                </a:solidFill>
              </p:spPr>
              <p:txBody>
                <a:bodyPr wrap="square" rtlCol="0">
                  <a:noAutofit/>
                </a:bodyPr>
                <a:lstStyle/>
                <a:p>
                  <a:pPr algn="ctr"/>
                  <a:r>
                    <a:rPr lang="en-US" sz="1050" dirty="0">
                      <a:solidFill>
                        <a:schemeClr val="accent5">
                          <a:lumMod val="75000"/>
                        </a:schemeClr>
                      </a:solidFill>
                    </a:rPr>
                    <a:t>Unitary Commissioning</a:t>
                  </a:r>
                  <a:endParaRPr lang="en-US" sz="1050" b="1" dirty="0">
                    <a:solidFill>
                      <a:schemeClr val="accent5">
                        <a:lumMod val="75000"/>
                      </a:schemeClr>
                    </a:solidFill>
                  </a:endParaRPr>
                </a:p>
              </p:txBody>
            </p:sp>
            <p:sp>
              <p:nvSpPr>
                <p:cNvPr id="374" name="TextBox 373"/>
                <p:cNvSpPr txBox="1"/>
                <p:nvPr/>
              </p:nvSpPr>
              <p:spPr>
                <a:xfrm>
                  <a:off x="1071965" y="1208511"/>
                  <a:ext cx="688105" cy="730744"/>
                </a:xfrm>
                <a:prstGeom prst="rect">
                  <a:avLst/>
                </a:prstGeom>
                <a:solidFill>
                  <a:schemeClr val="accent6">
                    <a:lumMod val="40000"/>
                    <a:lumOff val="60000"/>
                  </a:schemeClr>
                </a:solidFill>
              </p:spPr>
              <p:txBody>
                <a:bodyPr wrap="square" lIns="0" rIns="0" rtlCol="0">
                  <a:noAutofit/>
                </a:bodyPr>
                <a:lstStyle/>
                <a:p>
                  <a:pPr algn="ctr"/>
                  <a:r>
                    <a:rPr lang="en-US" sz="700" dirty="0">
                      <a:solidFill>
                        <a:schemeClr val="accent5">
                          <a:lumMod val="75000"/>
                        </a:schemeClr>
                      </a:solidFill>
                    </a:rPr>
                    <a:t>Jace station and Unitary Application </a:t>
                  </a:r>
                  <a:br>
                    <a:rPr lang="en-US" sz="700" dirty="0">
                      <a:solidFill>
                        <a:schemeClr val="accent5">
                          <a:lumMod val="75000"/>
                        </a:schemeClr>
                      </a:solidFill>
                    </a:rPr>
                  </a:br>
                  <a:r>
                    <a:rPr lang="en-US" sz="700" dirty="0">
                      <a:solidFill>
                        <a:schemeClr val="accent5">
                          <a:lumMod val="75000"/>
                        </a:schemeClr>
                      </a:solidFill>
                    </a:rPr>
                    <a:t>in JACE</a:t>
                  </a:r>
                </a:p>
                <a:p>
                  <a:pPr algn="ctr"/>
                  <a:endParaRPr lang="en-US" sz="700" dirty="0">
                    <a:solidFill>
                      <a:schemeClr val="accent5">
                        <a:lumMod val="75000"/>
                      </a:schemeClr>
                    </a:solidFill>
                  </a:endParaRPr>
                </a:p>
                <a:p>
                  <a:pPr algn="ctr"/>
                  <a:endParaRPr lang="en-US" sz="700" dirty="0">
                    <a:solidFill>
                      <a:schemeClr val="accent5">
                        <a:lumMod val="75000"/>
                      </a:schemeClr>
                    </a:solidFill>
                  </a:endParaRPr>
                </a:p>
                <a:p>
                  <a:pPr algn="ctr"/>
                  <a:endParaRPr lang="en-US" sz="700" dirty="0">
                    <a:solidFill>
                      <a:schemeClr val="accent5">
                        <a:lumMod val="75000"/>
                      </a:schemeClr>
                    </a:solidFill>
                  </a:endParaRPr>
                </a:p>
              </p:txBody>
            </p:sp>
            <p:sp>
              <p:nvSpPr>
                <p:cNvPr id="375" name="Rectangle 374"/>
                <p:cNvSpPr/>
                <p:nvPr/>
              </p:nvSpPr>
              <p:spPr>
                <a:xfrm>
                  <a:off x="651402" y="1659342"/>
                  <a:ext cx="378464" cy="384511"/>
                </a:xfrm>
                <a:prstGeom prst="rect">
                  <a:avLst/>
                </a:prstGeom>
              </p:spPr>
              <p:txBody>
                <a:bodyPr wrap="none">
                  <a:noAutofit/>
                </a:bodyPr>
                <a:lstStyle/>
                <a:p>
                  <a:pPr algn="ctr">
                    <a:lnSpc>
                      <a:spcPct val="80000"/>
                    </a:lnSpc>
                  </a:pPr>
                  <a:r>
                    <a:rPr lang="en-US" sz="1000" b="1" dirty="0">
                      <a:solidFill>
                        <a:schemeClr val="accent5">
                          <a:lumMod val="75000"/>
                        </a:schemeClr>
                      </a:solidFill>
                    </a:rPr>
                    <a:t>20</a:t>
                  </a:r>
                  <a:r>
                    <a:rPr lang="en-US" sz="800" dirty="0">
                      <a:solidFill>
                        <a:schemeClr val="accent5">
                          <a:lumMod val="75000"/>
                        </a:schemeClr>
                      </a:solidFill>
                    </a:rPr>
                    <a:t> </a:t>
                  </a:r>
                </a:p>
                <a:p>
                  <a:pPr algn="ctr">
                    <a:lnSpc>
                      <a:spcPct val="80000"/>
                    </a:lnSpc>
                  </a:pPr>
                  <a:r>
                    <a:rPr lang="en-US" sz="800" dirty="0">
                      <a:solidFill>
                        <a:schemeClr val="accent5">
                          <a:lumMod val="75000"/>
                        </a:schemeClr>
                      </a:solidFill>
                    </a:rPr>
                    <a:t>hours</a:t>
                  </a:r>
                </a:p>
              </p:txBody>
            </p:sp>
            <p:sp>
              <p:nvSpPr>
                <p:cNvPr id="376" name="Rectangle 375"/>
                <p:cNvSpPr/>
                <p:nvPr/>
              </p:nvSpPr>
              <p:spPr>
                <a:xfrm>
                  <a:off x="1250653" y="1659342"/>
                  <a:ext cx="378464" cy="384511"/>
                </a:xfrm>
                <a:prstGeom prst="rect">
                  <a:avLst/>
                </a:prstGeom>
              </p:spPr>
              <p:txBody>
                <a:bodyPr wrap="none">
                  <a:noAutofit/>
                </a:bodyPr>
                <a:lstStyle/>
                <a:p>
                  <a:pPr algn="ctr">
                    <a:lnSpc>
                      <a:spcPct val="80000"/>
                    </a:lnSpc>
                  </a:pPr>
                  <a:r>
                    <a:rPr lang="en-US" sz="1000" b="1" dirty="0">
                      <a:solidFill>
                        <a:schemeClr val="accent5">
                          <a:lumMod val="75000"/>
                        </a:schemeClr>
                      </a:solidFill>
                    </a:rPr>
                    <a:t>63</a:t>
                  </a:r>
                  <a:r>
                    <a:rPr lang="en-US" sz="800" dirty="0">
                      <a:solidFill>
                        <a:schemeClr val="accent5">
                          <a:lumMod val="75000"/>
                        </a:schemeClr>
                      </a:solidFill>
                    </a:rPr>
                    <a:t> </a:t>
                  </a:r>
                </a:p>
                <a:p>
                  <a:pPr algn="ctr">
                    <a:lnSpc>
                      <a:spcPct val="80000"/>
                    </a:lnSpc>
                  </a:pPr>
                  <a:r>
                    <a:rPr lang="en-US" sz="800" dirty="0">
                      <a:solidFill>
                        <a:schemeClr val="accent5">
                          <a:lumMod val="75000"/>
                        </a:schemeClr>
                      </a:solidFill>
                    </a:rPr>
                    <a:t>hours</a:t>
                  </a:r>
                </a:p>
              </p:txBody>
            </p:sp>
            <p:sp>
              <p:nvSpPr>
                <p:cNvPr id="377" name="Rectangle 376"/>
                <p:cNvSpPr/>
                <p:nvPr/>
              </p:nvSpPr>
              <p:spPr>
                <a:xfrm>
                  <a:off x="2119431" y="1750146"/>
                  <a:ext cx="807544" cy="384511"/>
                </a:xfrm>
                <a:prstGeom prst="rect">
                  <a:avLst/>
                </a:prstGeom>
              </p:spPr>
              <p:txBody>
                <a:bodyPr wrap="none">
                  <a:noAutofit/>
                </a:bodyPr>
                <a:lstStyle/>
                <a:p>
                  <a:pPr algn="ctr">
                    <a:lnSpc>
                      <a:spcPct val="80000"/>
                    </a:lnSpc>
                  </a:pPr>
                  <a:r>
                    <a:rPr lang="en-US" sz="1000" b="1" dirty="0">
                      <a:solidFill>
                        <a:schemeClr val="accent5">
                          <a:lumMod val="75000"/>
                        </a:schemeClr>
                      </a:solidFill>
                    </a:rPr>
                    <a:t>125</a:t>
                  </a:r>
                  <a:r>
                    <a:rPr lang="en-US" sz="800" dirty="0">
                      <a:solidFill>
                        <a:schemeClr val="accent5">
                          <a:lumMod val="75000"/>
                        </a:schemeClr>
                      </a:solidFill>
                    </a:rPr>
                    <a:t> hours</a:t>
                  </a:r>
                </a:p>
              </p:txBody>
            </p:sp>
            <p:sp>
              <p:nvSpPr>
                <p:cNvPr id="378" name="Rectangle 377"/>
                <p:cNvSpPr/>
                <p:nvPr/>
              </p:nvSpPr>
              <p:spPr>
                <a:xfrm>
                  <a:off x="545092" y="1936015"/>
                  <a:ext cx="6832801" cy="244183"/>
                </a:xfrm>
                <a:prstGeom prst="rect">
                  <a:avLst/>
                </a:prstGeom>
                <a:solidFill>
                  <a:srgbClr val="5F862A"/>
                </a:solidFill>
                <a:ln w="952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grpSp>
              <p:nvGrpSpPr>
                <p:cNvPr id="379" name="Group 378"/>
                <p:cNvGrpSpPr/>
                <p:nvPr/>
              </p:nvGrpSpPr>
              <p:grpSpPr>
                <a:xfrm>
                  <a:off x="515471" y="1984731"/>
                  <a:ext cx="6880131" cy="168839"/>
                  <a:chOff x="703647" y="2751280"/>
                  <a:chExt cx="6249655" cy="137123"/>
                </a:xfrm>
              </p:grpSpPr>
              <p:grpSp>
                <p:nvGrpSpPr>
                  <p:cNvPr id="391" name="Group 390"/>
                  <p:cNvGrpSpPr/>
                  <p:nvPr/>
                </p:nvGrpSpPr>
                <p:grpSpPr>
                  <a:xfrm>
                    <a:off x="797244" y="2753206"/>
                    <a:ext cx="3481344" cy="46078"/>
                    <a:chOff x="907696" y="2681647"/>
                    <a:chExt cx="3644770" cy="46078"/>
                  </a:xfrm>
                </p:grpSpPr>
                <p:grpSp>
                  <p:nvGrpSpPr>
                    <p:cNvPr id="465" name="Gruppieren 96"/>
                    <p:cNvGrpSpPr/>
                    <p:nvPr/>
                  </p:nvGrpSpPr>
                  <p:grpSpPr bwMode="gray">
                    <a:xfrm>
                      <a:off x="907696" y="2681649"/>
                      <a:ext cx="520509" cy="46076"/>
                      <a:chOff x="4455268" y="-505838"/>
                      <a:chExt cx="1171406" cy="272374"/>
                    </a:xfrm>
                  </p:grpSpPr>
                  <p:cxnSp>
                    <p:nvCxnSpPr>
                      <p:cNvPr id="532" name="Gerader Verbinder 251"/>
                      <p:cNvCxnSpPr/>
                      <p:nvPr/>
                    </p:nvCxnSpPr>
                    <p:spPr bwMode="gray">
                      <a:xfrm>
                        <a:off x="4455268" y="-505838"/>
                        <a:ext cx="0" cy="272374"/>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3" name="Gerader Verbinder 252"/>
                      <p:cNvCxnSpPr/>
                      <p:nvPr/>
                    </p:nvCxnSpPr>
                    <p:spPr bwMode="gray">
                      <a:xfrm>
                        <a:off x="4572000" y="-505838"/>
                        <a:ext cx="0" cy="155642"/>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4" name="Gerader Verbinder 253"/>
                      <p:cNvCxnSpPr/>
                      <p:nvPr/>
                    </p:nvCxnSpPr>
                    <p:spPr bwMode="gray">
                      <a:xfrm>
                        <a:off x="4688732" y="-505838"/>
                        <a:ext cx="0" cy="155642"/>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5" name="Gerader Verbinder 254"/>
                      <p:cNvCxnSpPr/>
                      <p:nvPr/>
                    </p:nvCxnSpPr>
                    <p:spPr bwMode="gray">
                      <a:xfrm>
                        <a:off x="4805464" y="-505838"/>
                        <a:ext cx="0" cy="155642"/>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6" name="Gerader Verbinder 255"/>
                      <p:cNvCxnSpPr/>
                      <p:nvPr/>
                    </p:nvCxnSpPr>
                    <p:spPr bwMode="gray">
                      <a:xfrm>
                        <a:off x="4922196" y="-505838"/>
                        <a:ext cx="0" cy="155642"/>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7" name="Gerader Verbinder 256"/>
                      <p:cNvCxnSpPr/>
                      <p:nvPr/>
                    </p:nvCxnSpPr>
                    <p:spPr bwMode="gray">
                      <a:xfrm>
                        <a:off x="5038929" y="-505838"/>
                        <a:ext cx="0" cy="272374"/>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8" name="Gerader Verbinder 257"/>
                      <p:cNvCxnSpPr/>
                      <p:nvPr/>
                    </p:nvCxnSpPr>
                    <p:spPr bwMode="gray">
                      <a:xfrm>
                        <a:off x="5155660" y="-505838"/>
                        <a:ext cx="0" cy="155642"/>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9" name="Gerader Verbinder 258"/>
                      <p:cNvCxnSpPr/>
                      <p:nvPr/>
                    </p:nvCxnSpPr>
                    <p:spPr bwMode="gray">
                      <a:xfrm>
                        <a:off x="5272392" y="-505838"/>
                        <a:ext cx="0" cy="155642"/>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0" name="Gerader Verbinder 259"/>
                      <p:cNvCxnSpPr/>
                      <p:nvPr/>
                    </p:nvCxnSpPr>
                    <p:spPr bwMode="gray">
                      <a:xfrm>
                        <a:off x="5389124" y="-505838"/>
                        <a:ext cx="0" cy="155642"/>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1" name="Gerader Verbinder 260"/>
                      <p:cNvCxnSpPr/>
                      <p:nvPr/>
                    </p:nvCxnSpPr>
                    <p:spPr bwMode="gray">
                      <a:xfrm>
                        <a:off x="5505856" y="-505838"/>
                        <a:ext cx="0" cy="155642"/>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2" name="Gerader Verbinder 263"/>
                      <p:cNvCxnSpPr/>
                      <p:nvPr/>
                    </p:nvCxnSpPr>
                    <p:spPr bwMode="gray">
                      <a:xfrm>
                        <a:off x="5626674" y="-505838"/>
                        <a:ext cx="0" cy="272374"/>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466" name="Gruppieren 96"/>
                    <p:cNvGrpSpPr/>
                    <p:nvPr/>
                  </p:nvGrpSpPr>
                  <p:grpSpPr bwMode="gray">
                    <a:xfrm>
                      <a:off x="1484028" y="2681649"/>
                      <a:ext cx="468640" cy="46076"/>
                      <a:chOff x="4572000" y="-505838"/>
                      <a:chExt cx="1054674" cy="272374"/>
                    </a:xfrm>
                  </p:grpSpPr>
                  <p:cxnSp>
                    <p:nvCxnSpPr>
                      <p:cNvPr id="522" name="Gerader Verbinder 252"/>
                      <p:cNvCxnSpPr/>
                      <p:nvPr/>
                    </p:nvCxnSpPr>
                    <p:spPr bwMode="gray">
                      <a:xfrm>
                        <a:off x="4572000" y="-505838"/>
                        <a:ext cx="0" cy="155642"/>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3" name="Gerader Verbinder 253"/>
                      <p:cNvCxnSpPr/>
                      <p:nvPr/>
                    </p:nvCxnSpPr>
                    <p:spPr bwMode="gray">
                      <a:xfrm>
                        <a:off x="4688732" y="-505838"/>
                        <a:ext cx="0" cy="155642"/>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4" name="Gerader Verbinder 254"/>
                      <p:cNvCxnSpPr/>
                      <p:nvPr/>
                    </p:nvCxnSpPr>
                    <p:spPr bwMode="gray">
                      <a:xfrm>
                        <a:off x="4805464" y="-505838"/>
                        <a:ext cx="0" cy="155642"/>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5" name="Gerader Verbinder 255"/>
                      <p:cNvCxnSpPr/>
                      <p:nvPr/>
                    </p:nvCxnSpPr>
                    <p:spPr bwMode="gray">
                      <a:xfrm>
                        <a:off x="4922196" y="-505838"/>
                        <a:ext cx="0" cy="155642"/>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6" name="Gerader Verbinder 256"/>
                      <p:cNvCxnSpPr/>
                      <p:nvPr/>
                    </p:nvCxnSpPr>
                    <p:spPr bwMode="gray">
                      <a:xfrm>
                        <a:off x="5038929" y="-505838"/>
                        <a:ext cx="0" cy="272374"/>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7" name="Gerader Verbinder 257"/>
                      <p:cNvCxnSpPr/>
                      <p:nvPr/>
                    </p:nvCxnSpPr>
                    <p:spPr bwMode="gray">
                      <a:xfrm>
                        <a:off x="5155660" y="-505838"/>
                        <a:ext cx="0" cy="155642"/>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8" name="Gerader Verbinder 258"/>
                      <p:cNvCxnSpPr/>
                      <p:nvPr/>
                    </p:nvCxnSpPr>
                    <p:spPr bwMode="gray">
                      <a:xfrm>
                        <a:off x="5272392" y="-505838"/>
                        <a:ext cx="0" cy="155642"/>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9" name="Gerader Verbinder 259"/>
                      <p:cNvCxnSpPr/>
                      <p:nvPr/>
                    </p:nvCxnSpPr>
                    <p:spPr bwMode="gray">
                      <a:xfrm>
                        <a:off x="5389124" y="-505838"/>
                        <a:ext cx="0" cy="155642"/>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0" name="Gerader Verbinder 260"/>
                      <p:cNvCxnSpPr/>
                      <p:nvPr/>
                    </p:nvCxnSpPr>
                    <p:spPr bwMode="gray">
                      <a:xfrm>
                        <a:off x="5505856" y="-505838"/>
                        <a:ext cx="0" cy="155642"/>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1" name="Gerader Verbinder 263"/>
                      <p:cNvCxnSpPr/>
                      <p:nvPr/>
                    </p:nvCxnSpPr>
                    <p:spPr bwMode="gray">
                      <a:xfrm>
                        <a:off x="5626674" y="-505838"/>
                        <a:ext cx="0" cy="272374"/>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467" name="Gruppieren 96"/>
                    <p:cNvGrpSpPr/>
                    <p:nvPr/>
                  </p:nvGrpSpPr>
                  <p:grpSpPr bwMode="gray">
                    <a:xfrm>
                      <a:off x="1997836" y="2681649"/>
                      <a:ext cx="468640" cy="46076"/>
                      <a:chOff x="4572000" y="-505838"/>
                      <a:chExt cx="1054674" cy="272374"/>
                    </a:xfrm>
                  </p:grpSpPr>
                  <p:cxnSp>
                    <p:nvCxnSpPr>
                      <p:cNvPr id="512" name="Gerader Verbinder 252"/>
                      <p:cNvCxnSpPr/>
                      <p:nvPr/>
                    </p:nvCxnSpPr>
                    <p:spPr bwMode="gray">
                      <a:xfrm>
                        <a:off x="4572000" y="-505838"/>
                        <a:ext cx="0" cy="155642"/>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3" name="Gerader Verbinder 253"/>
                      <p:cNvCxnSpPr/>
                      <p:nvPr/>
                    </p:nvCxnSpPr>
                    <p:spPr bwMode="gray">
                      <a:xfrm>
                        <a:off x="4688732" y="-505838"/>
                        <a:ext cx="0" cy="155642"/>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4" name="Gerader Verbinder 254"/>
                      <p:cNvCxnSpPr/>
                      <p:nvPr/>
                    </p:nvCxnSpPr>
                    <p:spPr bwMode="gray">
                      <a:xfrm>
                        <a:off x="4805464" y="-505838"/>
                        <a:ext cx="0" cy="155642"/>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5" name="Gerader Verbinder 255"/>
                      <p:cNvCxnSpPr/>
                      <p:nvPr/>
                    </p:nvCxnSpPr>
                    <p:spPr bwMode="gray">
                      <a:xfrm>
                        <a:off x="4922196" y="-505838"/>
                        <a:ext cx="0" cy="155642"/>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6" name="Gerader Verbinder 256"/>
                      <p:cNvCxnSpPr/>
                      <p:nvPr/>
                    </p:nvCxnSpPr>
                    <p:spPr bwMode="gray">
                      <a:xfrm>
                        <a:off x="5038929" y="-505838"/>
                        <a:ext cx="0" cy="272374"/>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7" name="Gerader Verbinder 257"/>
                      <p:cNvCxnSpPr/>
                      <p:nvPr/>
                    </p:nvCxnSpPr>
                    <p:spPr bwMode="gray">
                      <a:xfrm>
                        <a:off x="5155660" y="-505838"/>
                        <a:ext cx="0" cy="155642"/>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8" name="Gerader Verbinder 258"/>
                      <p:cNvCxnSpPr/>
                      <p:nvPr/>
                    </p:nvCxnSpPr>
                    <p:spPr bwMode="gray">
                      <a:xfrm>
                        <a:off x="5272392" y="-505838"/>
                        <a:ext cx="0" cy="155642"/>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9" name="Gerader Verbinder 259"/>
                      <p:cNvCxnSpPr/>
                      <p:nvPr/>
                    </p:nvCxnSpPr>
                    <p:spPr bwMode="gray">
                      <a:xfrm>
                        <a:off x="5389124" y="-505838"/>
                        <a:ext cx="0" cy="155642"/>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0" name="Gerader Verbinder 260"/>
                      <p:cNvCxnSpPr/>
                      <p:nvPr/>
                    </p:nvCxnSpPr>
                    <p:spPr bwMode="gray">
                      <a:xfrm>
                        <a:off x="5505856" y="-505838"/>
                        <a:ext cx="0" cy="155642"/>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1" name="Gerader Verbinder 263"/>
                      <p:cNvCxnSpPr/>
                      <p:nvPr/>
                    </p:nvCxnSpPr>
                    <p:spPr bwMode="gray">
                      <a:xfrm>
                        <a:off x="5626674" y="-505838"/>
                        <a:ext cx="0" cy="272374"/>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468" name="Gruppieren 96"/>
                    <p:cNvGrpSpPr/>
                    <p:nvPr/>
                  </p:nvGrpSpPr>
                  <p:grpSpPr bwMode="gray">
                    <a:xfrm>
                      <a:off x="2520788" y="2681649"/>
                      <a:ext cx="468640" cy="46076"/>
                      <a:chOff x="4572000" y="-505838"/>
                      <a:chExt cx="1054674" cy="272374"/>
                    </a:xfrm>
                  </p:grpSpPr>
                  <p:cxnSp>
                    <p:nvCxnSpPr>
                      <p:cNvPr id="502" name="Gerader Verbinder 252"/>
                      <p:cNvCxnSpPr/>
                      <p:nvPr/>
                    </p:nvCxnSpPr>
                    <p:spPr bwMode="gray">
                      <a:xfrm>
                        <a:off x="4572000" y="-505838"/>
                        <a:ext cx="0" cy="155642"/>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3" name="Gerader Verbinder 253"/>
                      <p:cNvCxnSpPr/>
                      <p:nvPr/>
                    </p:nvCxnSpPr>
                    <p:spPr bwMode="gray">
                      <a:xfrm>
                        <a:off x="4688732" y="-505838"/>
                        <a:ext cx="0" cy="155642"/>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4" name="Gerader Verbinder 254"/>
                      <p:cNvCxnSpPr/>
                      <p:nvPr/>
                    </p:nvCxnSpPr>
                    <p:spPr bwMode="gray">
                      <a:xfrm>
                        <a:off x="4805464" y="-505838"/>
                        <a:ext cx="0" cy="155642"/>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5" name="Gerader Verbinder 255"/>
                      <p:cNvCxnSpPr/>
                      <p:nvPr/>
                    </p:nvCxnSpPr>
                    <p:spPr bwMode="gray">
                      <a:xfrm>
                        <a:off x="4922196" y="-505838"/>
                        <a:ext cx="0" cy="155642"/>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6" name="Gerader Verbinder 256"/>
                      <p:cNvCxnSpPr/>
                      <p:nvPr/>
                    </p:nvCxnSpPr>
                    <p:spPr bwMode="gray">
                      <a:xfrm>
                        <a:off x="5038929" y="-505838"/>
                        <a:ext cx="0" cy="272374"/>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7" name="Gerader Verbinder 257"/>
                      <p:cNvCxnSpPr/>
                      <p:nvPr/>
                    </p:nvCxnSpPr>
                    <p:spPr bwMode="gray">
                      <a:xfrm>
                        <a:off x="5155660" y="-505838"/>
                        <a:ext cx="0" cy="155642"/>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8" name="Gerader Verbinder 258"/>
                      <p:cNvCxnSpPr/>
                      <p:nvPr/>
                    </p:nvCxnSpPr>
                    <p:spPr bwMode="gray">
                      <a:xfrm>
                        <a:off x="5272392" y="-505838"/>
                        <a:ext cx="0" cy="155642"/>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9" name="Gerader Verbinder 259"/>
                      <p:cNvCxnSpPr/>
                      <p:nvPr/>
                    </p:nvCxnSpPr>
                    <p:spPr bwMode="gray">
                      <a:xfrm>
                        <a:off x="5389124" y="-505838"/>
                        <a:ext cx="0" cy="155642"/>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0" name="Gerader Verbinder 260"/>
                      <p:cNvCxnSpPr/>
                      <p:nvPr/>
                    </p:nvCxnSpPr>
                    <p:spPr bwMode="gray">
                      <a:xfrm>
                        <a:off x="5505856" y="-505838"/>
                        <a:ext cx="0" cy="155642"/>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1" name="Gerader Verbinder 263"/>
                      <p:cNvCxnSpPr/>
                      <p:nvPr/>
                    </p:nvCxnSpPr>
                    <p:spPr bwMode="gray">
                      <a:xfrm>
                        <a:off x="5626674" y="-505838"/>
                        <a:ext cx="0" cy="272374"/>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469" name="Gruppieren 96"/>
                    <p:cNvGrpSpPr/>
                    <p:nvPr/>
                  </p:nvGrpSpPr>
                  <p:grpSpPr bwMode="gray">
                    <a:xfrm>
                      <a:off x="3034596" y="2681649"/>
                      <a:ext cx="468640" cy="46076"/>
                      <a:chOff x="4572000" y="-505838"/>
                      <a:chExt cx="1054674" cy="272374"/>
                    </a:xfrm>
                  </p:grpSpPr>
                  <p:cxnSp>
                    <p:nvCxnSpPr>
                      <p:cNvPr id="492" name="Gerader Verbinder 252"/>
                      <p:cNvCxnSpPr/>
                      <p:nvPr/>
                    </p:nvCxnSpPr>
                    <p:spPr bwMode="gray">
                      <a:xfrm>
                        <a:off x="4572000" y="-505838"/>
                        <a:ext cx="0" cy="155642"/>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3" name="Gerader Verbinder 253"/>
                      <p:cNvCxnSpPr/>
                      <p:nvPr/>
                    </p:nvCxnSpPr>
                    <p:spPr bwMode="gray">
                      <a:xfrm>
                        <a:off x="4688732" y="-505838"/>
                        <a:ext cx="0" cy="155642"/>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4" name="Gerader Verbinder 254"/>
                      <p:cNvCxnSpPr/>
                      <p:nvPr/>
                    </p:nvCxnSpPr>
                    <p:spPr bwMode="gray">
                      <a:xfrm>
                        <a:off x="4805464" y="-505838"/>
                        <a:ext cx="0" cy="155642"/>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5" name="Gerader Verbinder 255"/>
                      <p:cNvCxnSpPr/>
                      <p:nvPr/>
                    </p:nvCxnSpPr>
                    <p:spPr bwMode="gray">
                      <a:xfrm>
                        <a:off x="4922196" y="-505838"/>
                        <a:ext cx="0" cy="155642"/>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6" name="Gerader Verbinder 256"/>
                      <p:cNvCxnSpPr/>
                      <p:nvPr/>
                    </p:nvCxnSpPr>
                    <p:spPr bwMode="gray">
                      <a:xfrm>
                        <a:off x="5038929" y="-505838"/>
                        <a:ext cx="0" cy="272374"/>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7" name="Gerader Verbinder 257"/>
                      <p:cNvCxnSpPr/>
                      <p:nvPr/>
                    </p:nvCxnSpPr>
                    <p:spPr bwMode="gray">
                      <a:xfrm>
                        <a:off x="5155660" y="-505838"/>
                        <a:ext cx="0" cy="155642"/>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8" name="Gerader Verbinder 258"/>
                      <p:cNvCxnSpPr/>
                      <p:nvPr/>
                    </p:nvCxnSpPr>
                    <p:spPr bwMode="gray">
                      <a:xfrm>
                        <a:off x="5272392" y="-505838"/>
                        <a:ext cx="0" cy="155642"/>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9" name="Gerader Verbinder 259"/>
                      <p:cNvCxnSpPr/>
                      <p:nvPr/>
                    </p:nvCxnSpPr>
                    <p:spPr bwMode="gray">
                      <a:xfrm>
                        <a:off x="5389124" y="-505838"/>
                        <a:ext cx="0" cy="155642"/>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0" name="Gerader Verbinder 260"/>
                      <p:cNvCxnSpPr/>
                      <p:nvPr/>
                    </p:nvCxnSpPr>
                    <p:spPr bwMode="gray">
                      <a:xfrm>
                        <a:off x="5505856" y="-505838"/>
                        <a:ext cx="0" cy="155642"/>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1" name="Gerader Verbinder 263"/>
                      <p:cNvCxnSpPr/>
                      <p:nvPr/>
                    </p:nvCxnSpPr>
                    <p:spPr bwMode="gray">
                      <a:xfrm>
                        <a:off x="5626674" y="-505838"/>
                        <a:ext cx="0" cy="272374"/>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470" name="Gruppieren 96"/>
                    <p:cNvGrpSpPr/>
                    <p:nvPr/>
                  </p:nvGrpSpPr>
                  <p:grpSpPr bwMode="gray">
                    <a:xfrm>
                      <a:off x="3560874" y="2681647"/>
                      <a:ext cx="468640" cy="46078"/>
                      <a:chOff x="4572000" y="-505850"/>
                      <a:chExt cx="1054674" cy="272386"/>
                    </a:xfrm>
                  </p:grpSpPr>
                  <p:cxnSp>
                    <p:nvCxnSpPr>
                      <p:cNvPr id="482" name="Gerader Verbinder 252"/>
                      <p:cNvCxnSpPr/>
                      <p:nvPr/>
                    </p:nvCxnSpPr>
                    <p:spPr bwMode="gray">
                      <a:xfrm>
                        <a:off x="4572000" y="-505838"/>
                        <a:ext cx="0" cy="155642"/>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3" name="Gerader Verbinder 253"/>
                      <p:cNvCxnSpPr/>
                      <p:nvPr/>
                    </p:nvCxnSpPr>
                    <p:spPr bwMode="gray">
                      <a:xfrm>
                        <a:off x="4688732" y="-505838"/>
                        <a:ext cx="0" cy="155642"/>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4" name="Gerader Verbinder 254"/>
                      <p:cNvCxnSpPr/>
                      <p:nvPr/>
                    </p:nvCxnSpPr>
                    <p:spPr bwMode="gray">
                      <a:xfrm>
                        <a:off x="4805464" y="-505838"/>
                        <a:ext cx="0" cy="155642"/>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5" name="Gerader Verbinder 255"/>
                      <p:cNvCxnSpPr/>
                      <p:nvPr/>
                    </p:nvCxnSpPr>
                    <p:spPr bwMode="gray">
                      <a:xfrm>
                        <a:off x="4922196" y="-505838"/>
                        <a:ext cx="0" cy="155642"/>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6" name="Gerader Verbinder 256"/>
                      <p:cNvCxnSpPr/>
                      <p:nvPr/>
                    </p:nvCxnSpPr>
                    <p:spPr bwMode="gray">
                      <a:xfrm>
                        <a:off x="5038930" y="-505850"/>
                        <a:ext cx="0" cy="272372"/>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7" name="Gerader Verbinder 257"/>
                      <p:cNvCxnSpPr/>
                      <p:nvPr/>
                    </p:nvCxnSpPr>
                    <p:spPr bwMode="gray">
                      <a:xfrm>
                        <a:off x="5155660" y="-505838"/>
                        <a:ext cx="0" cy="155642"/>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8" name="Gerader Verbinder 258"/>
                      <p:cNvCxnSpPr/>
                      <p:nvPr/>
                    </p:nvCxnSpPr>
                    <p:spPr bwMode="gray">
                      <a:xfrm>
                        <a:off x="5272392" y="-505838"/>
                        <a:ext cx="0" cy="155642"/>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9" name="Gerader Verbinder 259"/>
                      <p:cNvCxnSpPr/>
                      <p:nvPr/>
                    </p:nvCxnSpPr>
                    <p:spPr bwMode="gray">
                      <a:xfrm>
                        <a:off x="5389124" y="-505838"/>
                        <a:ext cx="0" cy="155642"/>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0" name="Gerader Verbinder 260"/>
                      <p:cNvCxnSpPr/>
                      <p:nvPr/>
                    </p:nvCxnSpPr>
                    <p:spPr bwMode="gray">
                      <a:xfrm>
                        <a:off x="5505856" y="-505838"/>
                        <a:ext cx="0" cy="155642"/>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1" name="Gerader Verbinder 263"/>
                      <p:cNvCxnSpPr/>
                      <p:nvPr/>
                    </p:nvCxnSpPr>
                    <p:spPr bwMode="gray">
                      <a:xfrm>
                        <a:off x="5626674" y="-505838"/>
                        <a:ext cx="0" cy="272374"/>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471" name="Gruppieren 96"/>
                    <p:cNvGrpSpPr/>
                    <p:nvPr/>
                  </p:nvGrpSpPr>
                  <p:grpSpPr bwMode="gray">
                    <a:xfrm>
                      <a:off x="4083826" y="2681649"/>
                      <a:ext cx="468640" cy="46076"/>
                      <a:chOff x="4572000" y="-505838"/>
                      <a:chExt cx="1054674" cy="272374"/>
                    </a:xfrm>
                  </p:grpSpPr>
                  <p:cxnSp>
                    <p:nvCxnSpPr>
                      <p:cNvPr id="472" name="Gerader Verbinder 252"/>
                      <p:cNvCxnSpPr/>
                      <p:nvPr/>
                    </p:nvCxnSpPr>
                    <p:spPr bwMode="gray">
                      <a:xfrm>
                        <a:off x="4572000" y="-505838"/>
                        <a:ext cx="0" cy="155642"/>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3" name="Gerader Verbinder 253"/>
                      <p:cNvCxnSpPr/>
                      <p:nvPr/>
                    </p:nvCxnSpPr>
                    <p:spPr bwMode="gray">
                      <a:xfrm>
                        <a:off x="4688732" y="-505838"/>
                        <a:ext cx="0" cy="155642"/>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4" name="Gerader Verbinder 254"/>
                      <p:cNvCxnSpPr/>
                      <p:nvPr/>
                    </p:nvCxnSpPr>
                    <p:spPr bwMode="gray">
                      <a:xfrm>
                        <a:off x="4805464" y="-505838"/>
                        <a:ext cx="0" cy="155642"/>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5" name="Gerader Verbinder 255"/>
                      <p:cNvCxnSpPr/>
                      <p:nvPr/>
                    </p:nvCxnSpPr>
                    <p:spPr bwMode="gray">
                      <a:xfrm>
                        <a:off x="4922196" y="-505838"/>
                        <a:ext cx="0" cy="155642"/>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6" name="Gerader Verbinder 256"/>
                      <p:cNvCxnSpPr/>
                      <p:nvPr/>
                    </p:nvCxnSpPr>
                    <p:spPr bwMode="gray">
                      <a:xfrm>
                        <a:off x="5038929" y="-505838"/>
                        <a:ext cx="0" cy="272374"/>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7" name="Gerader Verbinder 257"/>
                      <p:cNvCxnSpPr/>
                      <p:nvPr/>
                    </p:nvCxnSpPr>
                    <p:spPr bwMode="gray">
                      <a:xfrm>
                        <a:off x="5155660" y="-505838"/>
                        <a:ext cx="0" cy="155642"/>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8" name="Gerader Verbinder 258"/>
                      <p:cNvCxnSpPr/>
                      <p:nvPr/>
                    </p:nvCxnSpPr>
                    <p:spPr bwMode="gray">
                      <a:xfrm>
                        <a:off x="5272392" y="-505838"/>
                        <a:ext cx="0" cy="155642"/>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9" name="Gerader Verbinder 259"/>
                      <p:cNvCxnSpPr/>
                      <p:nvPr/>
                    </p:nvCxnSpPr>
                    <p:spPr bwMode="gray">
                      <a:xfrm>
                        <a:off x="5389124" y="-505838"/>
                        <a:ext cx="0" cy="155642"/>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0" name="Gerader Verbinder 260"/>
                      <p:cNvCxnSpPr/>
                      <p:nvPr/>
                    </p:nvCxnSpPr>
                    <p:spPr bwMode="gray">
                      <a:xfrm>
                        <a:off x="5505856" y="-505838"/>
                        <a:ext cx="0" cy="155642"/>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1" name="Gerader Verbinder 263"/>
                      <p:cNvCxnSpPr/>
                      <p:nvPr/>
                    </p:nvCxnSpPr>
                    <p:spPr bwMode="gray">
                      <a:xfrm>
                        <a:off x="5626674" y="-505838"/>
                        <a:ext cx="0" cy="272374"/>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392" name="Gruppieren 96"/>
                  <p:cNvGrpSpPr/>
                  <p:nvPr/>
                </p:nvGrpSpPr>
                <p:grpSpPr bwMode="gray">
                  <a:xfrm>
                    <a:off x="4321728" y="2753208"/>
                    <a:ext cx="346805" cy="46076"/>
                    <a:chOff x="4572000" y="-505838"/>
                    <a:chExt cx="817124" cy="272374"/>
                  </a:xfrm>
                </p:grpSpPr>
                <p:cxnSp>
                  <p:nvCxnSpPr>
                    <p:cNvPr id="457" name="Gerader Verbinder 252"/>
                    <p:cNvCxnSpPr/>
                    <p:nvPr/>
                  </p:nvCxnSpPr>
                  <p:spPr bwMode="gray">
                    <a:xfrm>
                      <a:off x="4572000" y="-505838"/>
                      <a:ext cx="0" cy="155642"/>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8" name="Gerader Verbinder 253"/>
                    <p:cNvCxnSpPr/>
                    <p:nvPr/>
                  </p:nvCxnSpPr>
                  <p:spPr bwMode="gray">
                    <a:xfrm>
                      <a:off x="4688732" y="-505838"/>
                      <a:ext cx="0" cy="155642"/>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9" name="Gerader Verbinder 254"/>
                    <p:cNvCxnSpPr/>
                    <p:nvPr/>
                  </p:nvCxnSpPr>
                  <p:spPr bwMode="gray">
                    <a:xfrm>
                      <a:off x="4805464" y="-505838"/>
                      <a:ext cx="0" cy="155642"/>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0" name="Gerader Verbinder 255"/>
                    <p:cNvCxnSpPr/>
                    <p:nvPr/>
                  </p:nvCxnSpPr>
                  <p:spPr bwMode="gray">
                    <a:xfrm>
                      <a:off x="4922196" y="-505838"/>
                      <a:ext cx="0" cy="155642"/>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1" name="Gerader Verbinder 256"/>
                    <p:cNvCxnSpPr/>
                    <p:nvPr/>
                  </p:nvCxnSpPr>
                  <p:spPr bwMode="gray">
                    <a:xfrm>
                      <a:off x="5038929" y="-505838"/>
                      <a:ext cx="0" cy="272374"/>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2" name="Gerader Verbinder 257"/>
                    <p:cNvCxnSpPr/>
                    <p:nvPr/>
                  </p:nvCxnSpPr>
                  <p:spPr bwMode="gray">
                    <a:xfrm>
                      <a:off x="5155660" y="-505838"/>
                      <a:ext cx="0" cy="155642"/>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3" name="Gerader Verbinder 258"/>
                    <p:cNvCxnSpPr/>
                    <p:nvPr/>
                  </p:nvCxnSpPr>
                  <p:spPr bwMode="gray">
                    <a:xfrm>
                      <a:off x="5272392" y="-505838"/>
                      <a:ext cx="0" cy="155642"/>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4" name="Gerader Verbinder 259"/>
                    <p:cNvCxnSpPr/>
                    <p:nvPr/>
                  </p:nvCxnSpPr>
                  <p:spPr bwMode="gray">
                    <a:xfrm>
                      <a:off x="5389124" y="-505838"/>
                      <a:ext cx="0" cy="155642"/>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93" name="TextBox 392"/>
                  <p:cNvSpPr txBox="1"/>
                  <p:nvPr/>
                </p:nvSpPr>
                <p:spPr>
                  <a:xfrm>
                    <a:off x="703647" y="2779972"/>
                    <a:ext cx="352316" cy="108431"/>
                  </a:xfrm>
                  <a:prstGeom prst="rect">
                    <a:avLst/>
                  </a:prstGeom>
                  <a:noFill/>
                </p:spPr>
                <p:txBody>
                  <a:bodyPr wrap="square" rtlCol="0">
                    <a:spAutoFit/>
                  </a:bodyPr>
                  <a:lstStyle/>
                  <a:p>
                    <a:r>
                      <a:rPr lang="en-US" sz="400" dirty="0">
                        <a:solidFill>
                          <a:schemeClr val="bg1">
                            <a:lumMod val="95000"/>
                          </a:schemeClr>
                        </a:solidFill>
                      </a:rPr>
                      <a:t>0</a:t>
                    </a:r>
                  </a:p>
                </p:txBody>
              </p:sp>
              <p:sp>
                <p:nvSpPr>
                  <p:cNvPr id="394" name="TextBox 393"/>
                  <p:cNvSpPr txBox="1"/>
                  <p:nvPr/>
                </p:nvSpPr>
                <p:spPr>
                  <a:xfrm>
                    <a:off x="1069585" y="2765590"/>
                    <a:ext cx="453137" cy="108431"/>
                  </a:xfrm>
                  <a:prstGeom prst="rect">
                    <a:avLst/>
                  </a:prstGeom>
                  <a:noFill/>
                </p:spPr>
                <p:txBody>
                  <a:bodyPr wrap="square" rtlCol="0">
                    <a:spAutoFit/>
                  </a:bodyPr>
                  <a:lstStyle/>
                  <a:p>
                    <a:pPr algn="ctr"/>
                    <a:r>
                      <a:rPr lang="en-US" sz="400" dirty="0">
                        <a:solidFill>
                          <a:schemeClr val="bg1">
                            <a:lumMod val="95000"/>
                          </a:schemeClr>
                        </a:solidFill>
                      </a:rPr>
                      <a:t>50</a:t>
                    </a:r>
                  </a:p>
                </p:txBody>
              </p:sp>
              <p:sp>
                <p:nvSpPr>
                  <p:cNvPr id="395" name="TextBox 394"/>
                  <p:cNvSpPr txBox="1"/>
                  <p:nvPr/>
                </p:nvSpPr>
                <p:spPr>
                  <a:xfrm>
                    <a:off x="1584489" y="2765590"/>
                    <a:ext cx="453137" cy="108431"/>
                  </a:xfrm>
                  <a:prstGeom prst="rect">
                    <a:avLst/>
                  </a:prstGeom>
                  <a:noFill/>
                </p:spPr>
                <p:txBody>
                  <a:bodyPr wrap="square" rtlCol="0">
                    <a:spAutoFit/>
                  </a:bodyPr>
                  <a:lstStyle/>
                  <a:p>
                    <a:pPr algn="ctr"/>
                    <a:r>
                      <a:rPr lang="en-US" sz="400" dirty="0">
                        <a:solidFill>
                          <a:schemeClr val="bg1">
                            <a:lumMod val="95000"/>
                          </a:schemeClr>
                        </a:solidFill>
                      </a:rPr>
                      <a:t>100</a:t>
                    </a:r>
                  </a:p>
                </p:txBody>
              </p:sp>
              <p:sp>
                <p:nvSpPr>
                  <p:cNvPr id="396" name="TextBox 395"/>
                  <p:cNvSpPr txBox="1"/>
                  <p:nvPr/>
                </p:nvSpPr>
                <p:spPr>
                  <a:xfrm>
                    <a:off x="2074260" y="2765590"/>
                    <a:ext cx="453137" cy="108431"/>
                  </a:xfrm>
                  <a:prstGeom prst="rect">
                    <a:avLst/>
                  </a:prstGeom>
                  <a:noFill/>
                </p:spPr>
                <p:txBody>
                  <a:bodyPr wrap="square" rtlCol="0">
                    <a:spAutoFit/>
                  </a:bodyPr>
                  <a:lstStyle/>
                  <a:p>
                    <a:pPr algn="ctr"/>
                    <a:r>
                      <a:rPr lang="en-US" sz="400" dirty="0">
                        <a:solidFill>
                          <a:schemeClr val="bg1">
                            <a:lumMod val="95000"/>
                          </a:schemeClr>
                        </a:solidFill>
                      </a:rPr>
                      <a:t>150</a:t>
                    </a:r>
                  </a:p>
                </p:txBody>
              </p:sp>
              <p:sp>
                <p:nvSpPr>
                  <p:cNvPr id="397" name="TextBox 396"/>
                  <p:cNvSpPr txBox="1"/>
                  <p:nvPr/>
                </p:nvSpPr>
                <p:spPr>
                  <a:xfrm>
                    <a:off x="2576184" y="2765590"/>
                    <a:ext cx="453137" cy="108431"/>
                  </a:xfrm>
                  <a:prstGeom prst="rect">
                    <a:avLst/>
                  </a:prstGeom>
                  <a:noFill/>
                </p:spPr>
                <p:txBody>
                  <a:bodyPr wrap="square" rtlCol="0">
                    <a:spAutoFit/>
                  </a:bodyPr>
                  <a:lstStyle/>
                  <a:p>
                    <a:pPr algn="ctr"/>
                    <a:r>
                      <a:rPr lang="en-US" sz="400" dirty="0">
                        <a:solidFill>
                          <a:schemeClr val="bg1">
                            <a:lumMod val="95000"/>
                          </a:schemeClr>
                        </a:solidFill>
                      </a:rPr>
                      <a:t>200</a:t>
                    </a:r>
                  </a:p>
                </p:txBody>
              </p:sp>
              <p:sp>
                <p:nvSpPr>
                  <p:cNvPr id="398" name="TextBox 397"/>
                  <p:cNvSpPr txBox="1"/>
                  <p:nvPr/>
                </p:nvSpPr>
                <p:spPr>
                  <a:xfrm>
                    <a:off x="3070321" y="2765590"/>
                    <a:ext cx="453137" cy="108431"/>
                  </a:xfrm>
                  <a:prstGeom prst="rect">
                    <a:avLst/>
                  </a:prstGeom>
                  <a:noFill/>
                </p:spPr>
                <p:txBody>
                  <a:bodyPr wrap="square" rtlCol="0">
                    <a:spAutoFit/>
                  </a:bodyPr>
                  <a:lstStyle/>
                  <a:p>
                    <a:pPr algn="ctr"/>
                    <a:r>
                      <a:rPr lang="en-US" sz="400" dirty="0">
                        <a:solidFill>
                          <a:schemeClr val="bg1">
                            <a:lumMod val="95000"/>
                          </a:schemeClr>
                        </a:solidFill>
                      </a:rPr>
                      <a:t>250</a:t>
                    </a:r>
                  </a:p>
                </p:txBody>
              </p:sp>
              <p:sp>
                <p:nvSpPr>
                  <p:cNvPr id="399" name="TextBox 398"/>
                  <p:cNvSpPr txBox="1"/>
                  <p:nvPr/>
                </p:nvSpPr>
                <p:spPr>
                  <a:xfrm>
                    <a:off x="3564457" y="2765590"/>
                    <a:ext cx="453137" cy="108431"/>
                  </a:xfrm>
                  <a:prstGeom prst="rect">
                    <a:avLst/>
                  </a:prstGeom>
                  <a:noFill/>
                </p:spPr>
                <p:txBody>
                  <a:bodyPr wrap="square" rtlCol="0">
                    <a:spAutoFit/>
                  </a:bodyPr>
                  <a:lstStyle/>
                  <a:p>
                    <a:pPr algn="ctr"/>
                    <a:r>
                      <a:rPr lang="en-US" sz="400" dirty="0">
                        <a:solidFill>
                          <a:schemeClr val="bg1">
                            <a:lumMod val="95000"/>
                          </a:schemeClr>
                        </a:solidFill>
                      </a:rPr>
                      <a:t>300</a:t>
                    </a:r>
                  </a:p>
                </p:txBody>
              </p:sp>
              <p:sp>
                <p:nvSpPr>
                  <p:cNvPr id="400" name="TextBox 399"/>
                  <p:cNvSpPr txBox="1"/>
                  <p:nvPr/>
                </p:nvSpPr>
                <p:spPr>
                  <a:xfrm>
                    <a:off x="4042582" y="2765590"/>
                    <a:ext cx="453137" cy="108431"/>
                  </a:xfrm>
                  <a:prstGeom prst="rect">
                    <a:avLst/>
                  </a:prstGeom>
                  <a:noFill/>
                </p:spPr>
                <p:txBody>
                  <a:bodyPr wrap="square" rtlCol="0">
                    <a:spAutoFit/>
                  </a:bodyPr>
                  <a:lstStyle/>
                  <a:p>
                    <a:pPr algn="ctr"/>
                    <a:r>
                      <a:rPr lang="en-US" sz="400" dirty="0">
                        <a:solidFill>
                          <a:schemeClr val="bg1">
                            <a:lumMod val="95000"/>
                          </a:schemeClr>
                        </a:solidFill>
                      </a:rPr>
                      <a:t>350</a:t>
                    </a:r>
                  </a:p>
                </p:txBody>
              </p:sp>
              <p:grpSp>
                <p:nvGrpSpPr>
                  <p:cNvPr id="401" name="Gruppieren 96"/>
                  <p:cNvGrpSpPr/>
                  <p:nvPr/>
                </p:nvGrpSpPr>
                <p:grpSpPr bwMode="gray">
                  <a:xfrm>
                    <a:off x="4718082" y="2751280"/>
                    <a:ext cx="253247" cy="48004"/>
                    <a:chOff x="5029991" y="-517241"/>
                    <a:chExt cx="596683" cy="283777"/>
                  </a:xfrm>
                </p:grpSpPr>
                <p:cxnSp>
                  <p:nvCxnSpPr>
                    <p:cNvPr id="451" name="Gerader Verbinder 256"/>
                    <p:cNvCxnSpPr/>
                    <p:nvPr/>
                  </p:nvCxnSpPr>
                  <p:spPr bwMode="gray">
                    <a:xfrm>
                      <a:off x="5029991" y="-517241"/>
                      <a:ext cx="0" cy="272374"/>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2" name="Gerader Verbinder 257"/>
                    <p:cNvCxnSpPr/>
                    <p:nvPr/>
                  </p:nvCxnSpPr>
                  <p:spPr bwMode="gray">
                    <a:xfrm>
                      <a:off x="5155660" y="-505838"/>
                      <a:ext cx="0" cy="155642"/>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3" name="Gerader Verbinder 258"/>
                    <p:cNvCxnSpPr/>
                    <p:nvPr/>
                  </p:nvCxnSpPr>
                  <p:spPr bwMode="gray">
                    <a:xfrm>
                      <a:off x="5272392" y="-505838"/>
                      <a:ext cx="0" cy="155642"/>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4" name="Gerader Verbinder 259"/>
                    <p:cNvCxnSpPr/>
                    <p:nvPr/>
                  </p:nvCxnSpPr>
                  <p:spPr bwMode="gray">
                    <a:xfrm>
                      <a:off x="5389124" y="-505838"/>
                      <a:ext cx="0" cy="155642"/>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5" name="Gerader Verbinder 260"/>
                    <p:cNvCxnSpPr/>
                    <p:nvPr/>
                  </p:nvCxnSpPr>
                  <p:spPr bwMode="gray">
                    <a:xfrm>
                      <a:off x="5505856" y="-505838"/>
                      <a:ext cx="0" cy="155642"/>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6" name="Gerader Verbinder 263"/>
                    <p:cNvCxnSpPr/>
                    <p:nvPr/>
                  </p:nvCxnSpPr>
                  <p:spPr bwMode="gray">
                    <a:xfrm>
                      <a:off x="5626674" y="-505838"/>
                      <a:ext cx="0" cy="272374"/>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402" name="Gruppieren 96"/>
                  <p:cNvGrpSpPr/>
                  <p:nvPr/>
                </p:nvGrpSpPr>
                <p:grpSpPr bwMode="gray">
                  <a:xfrm>
                    <a:off x="5024632" y="2753208"/>
                    <a:ext cx="447627" cy="46076"/>
                    <a:chOff x="4572000" y="-505838"/>
                    <a:chExt cx="1054674" cy="272374"/>
                  </a:xfrm>
                </p:grpSpPr>
                <p:cxnSp>
                  <p:nvCxnSpPr>
                    <p:cNvPr id="441" name="Gerader Verbinder 252"/>
                    <p:cNvCxnSpPr/>
                    <p:nvPr/>
                  </p:nvCxnSpPr>
                  <p:spPr bwMode="gray">
                    <a:xfrm>
                      <a:off x="4572000" y="-505838"/>
                      <a:ext cx="0" cy="155642"/>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2" name="Gerader Verbinder 253"/>
                    <p:cNvCxnSpPr/>
                    <p:nvPr/>
                  </p:nvCxnSpPr>
                  <p:spPr bwMode="gray">
                    <a:xfrm>
                      <a:off x="4688732" y="-505838"/>
                      <a:ext cx="0" cy="155642"/>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3" name="Gerader Verbinder 254"/>
                    <p:cNvCxnSpPr/>
                    <p:nvPr/>
                  </p:nvCxnSpPr>
                  <p:spPr bwMode="gray">
                    <a:xfrm>
                      <a:off x="4805464" y="-505838"/>
                      <a:ext cx="0" cy="155642"/>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4" name="Gerader Verbinder 255"/>
                    <p:cNvCxnSpPr/>
                    <p:nvPr/>
                  </p:nvCxnSpPr>
                  <p:spPr bwMode="gray">
                    <a:xfrm>
                      <a:off x="4922196" y="-505838"/>
                      <a:ext cx="0" cy="155642"/>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5" name="Gerader Verbinder 256"/>
                    <p:cNvCxnSpPr/>
                    <p:nvPr/>
                  </p:nvCxnSpPr>
                  <p:spPr bwMode="gray">
                    <a:xfrm>
                      <a:off x="5038929" y="-505838"/>
                      <a:ext cx="0" cy="272374"/>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6" name="Gerader Verbinder 257"/>
                    <p:cNvCxnSpPr/>
                    <p:nvPr/>
                  </p:nvCxnSpPr>
                  <p:spPr bwMode="gray">
                    <a:xfrm>
                      <a:off x="5155660" y="-505838"/>
                      <a:ext cx="0" cy="155642"/>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7" name="Gerader Verbinder 258"/>
                    <p:cNvCxnSpPr/>
                    <p:nvPr/>
                  </p:nvCxnSpPr>
                  <p:spPr bwMode="gray">
                    <a:xfrm>
                      <a:off x="5272392" y="-505838"/>
                      <a:ext cx="0" cy="155642"/>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8" name="Gerader Verbinder 259"/>
                    <p:cNvCxnSpPr/>
                    <p:nvPr/>
                  </p:nvCxnSpPr>
                  <p:spPr bwMode="gray">
                    <a:xfrm>
                      <a:off x="5389124" y="-505838"/>
                      <a:ext cx="0" cy="155642"/>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9" name="Gerader Verbinder 260"/>
                    <p:cNvCxnSpPr/>
                    <p:nvPr/>
                  </p:nvCxnSpPr>
                  <p:spPr bwMode="gray">
                    <a:xfrm>
                      <a:off x="5505856" y="-505838"/>
                      <a:ext cx="0" cy="155642"/>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0" name="Gerader Verbinder 263"/>
                    <p:cNvCxnSpPr/>
                    <p:nvPr/>
                  </p:nvCxnSpPr>
                  <p:spPr bwMode="gray">
                    <a:xfrm>
                      <a:off x="5626674" y="-505838"/>
                      <a:ext cx="0" cy="272374"/>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403" name="Gruppieren 96"/>
                  <p:cNvGrpSpPr/>
                  <p:nvPr/>
                </p:nvGrpSpPr>
                <p:grpSpPr bwMode="gray">
                  <a:xfrm>
                    <a:off x="5515402" y="2753208"/>
                    <a:ext cx="447627" cy="46076"/>
                    <a:chOff x="4572000" y="-505838"/>
                    <a:chExt cx="1054674" cy="272374"/>
                  </a:xfrm>
                </p:grpSpPr>
                <p:cxnSp>
                  <p:nvCxnSpPr>
                    <p:cNvPr id="431" name="Gerader Verbinder 252"/>
                    <p:cNvCxnSpPr/>
                    <p:nvPr/>
                  </p:nvCxnSpPr>
                  <p:spPr bwMode="gray">
                    <a:xfrm>
                      <a:off x="4572000" y="-505838"/>
                      <a:ext cx="0" cy="155642"/>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2" name="Gerader Verbinder 253"/>
                    <p:cNvCxnSpPr/>
                    <p:nvPr/>
                  </p:nvCxnSpPr>
                  <p:spPr bwMode="gray">
                    <a:xfrm>
                      <a:off x="4688732" y="-505838"/>
                      <a:ext cx="0" cy="155642"/>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3" name="Gerader Verbinder 254"/>
                    <p:cNvCxnSpPr/>
                    <p:nvPr/>
                  </p:nvCxnSpPr>
                  <p:spPr bwMode="gray">
                    <a:xfrm>
                      <a:off x="4805464" y="-505838"/>
                      <a:ext cx="0" cy="155642"/>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4" name="Gerader Verbinder 255"/>
                    <p:cNvCxnSpPr/>
                    <p:nvPr/>
                  </p:nvCxnSpPr>
                  <p:spPr bwMode="gray">
                    <a:xfrm>
                      <a:off x="4922196" y="-505838"/>
                      <a:ext cx="0" cy="155642"/>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5" name="Gerader Verbinder 256"/>
                    <p:cNvCxnSpPr/>
                    <p:nvPr/>
                  </p:nvCxnSpPr>
                  <p:spPr bwMode="gray">
                    <a:xfrm>
                      <a:off x="5038929" y="-505838"/>
                      <a:ext cx="0" cy="272374"/>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6" name="Gerader Verbinder 257"/>
                    <p:cNvCxnSpPr/>
                    <p:nvPr/>
                  </p:nvCxnSpPr>
                  <p:spPr bwMode="gray">
                    <a:xfrm>
                      <a:off x="5155660" y="-505838"/>
                      <a:ext cx="0" cy="155642"/>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7" name="Gerader Verbinder 258"/>
                    <p:cNvCxnSpPr/>
                    <p:nvPr/>
                  </p:nvCxnSpPr>
                  <p:spPr bwMode="gray">
                    <a:xfrm>
                      <a:off x="5272392" y="-505838"/>
                      <a:ext cx="0" cy="155642"/>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8" name="Gerader Verbinder 259"/>
                    <p:cNvCxnSpPr/>
                    <p:nvPr/>
                  </p:nvCxnSpPr>
                  <p:spPr bwMode="gray">
                    <a:xfrm>
                      <a:off x="5389124" y="-505838"/>
                      <a:ext cx="0" cy="155642"/>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9" name="Gerader Verbinder 260"/>
                    <p:cNvCxnSpPr/>
                    <p:nvPr/>
                  </p:nvCxnSpPr>
                  <p:spPr bwMode="gray">
                    <a:xfrm>
                      <a:off x="5505856" y="-505838"/>
                      <a:ext cx="0" cy="155642"/>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0" name="Gerader Verbinder 263"/>
                    <p:cNvCxnSpPr/>
                    <p:nvPr/>
                  </p:nvCxnSpPr>
                  <p:spPr bwMode="gray">
                    <a:xfrm>
                      <a:off x="5626674" y="-505838"/>
                      <a:ext cx="0" cy="272374"/>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404" name="Gruppieren 96"/>
                  <p:cNvGrpSpPr/>
                  <p:nvPr/>
                </p:nvGrpSpPr>
                <p:grpSpPr bwMode="gray">
                  <a:xfrm>
                    <a:off x="6014905" y="2753208"/>
                    <a:ext cx="447627" cy="46076"/>
                    <a:chOff x="4572000" y="-505838"/>
                    <a:chExt cx="1054674" cy="272374"/>
                  </a:xfrm>
                </p:grpSpPr>
                <p:cxnSp>
                  <p:nvCxnSpPr>
                    <p:cNvPr id="421" name="Gerader Verbinder 252"/>
                    <p:cNvCxnSpPr/>
                    <p:nvPr/>
                  </p:nvCxnSpPr>
                  <p:spPr bwMode="gray">
                    <a:xfrm>
                      <a:off x="4572000" y="-505838"/>
                      <a:ext cx="0" cy="155642"/>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2" name="Gerader Verbinder 253"/>
                    <p:cNvCxnSpPr/>
                    <p:nvPr/>
                  </p:nvCxnSpPr>
                  <p:spPr bwMode="gray">
                    <a:xfrm>
                      <a:off x="4688732" y="-505838"/>
                      <a:ext cx="0" cy="155642"/>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3" name="Gerader Verbinder 254"/>
                    <p:cNvCxnSpPr/>
                    <p:nvPr/>
                  </p:nvCxnSpPr>
                  <p:spPr bwMode="gray">
                    <a:xfrm>
                      <a:off x="4805464" y="-505838"/>
                      <a:ext cx="0" cy="155642"/>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4" name="Gerader Verbinder 255"/>
                    <p:cNvCxnSpPr/>
                    <p:nvPr/>
                  </p:nvCxnSpPr>
                  <p:spPr bwMode="gray">
                    <a:xfrm>
                      <a:off x="4922196" y="-505838"/>
                      <a:ext cx="0" cy="155642"/>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5" name="Gerader Verbinder 256"/>
                    <p:cNvCxnSpPr/>
                    <p:nvPr/>
                  </p:nvCxnSpPr>
                  <p:spPr bwMode="gray">
                    <a:xfrm>
                      <a:off x="5038929" y="-505838"/>
                      <a:ext cx="0" cy="272374"/>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6" name="Gerader Verbinder 257"/>
                    <p:cNvCxnSpPr/>
                    <p:nvPr/>
                  </p:nvCxnSpPr>
                  <p:spPr bwMode="gray">
                    <a:xfrm>
                      <a:off x="5155660" y="-505838"/>
                      <a:ext cx="0" cy="155642"/>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7" name="Gerader Verbinder 258"/>
                    <p:cNvCxnSpPr/>
                    <p:nvPr/>
                  </p:nvCxnSpPr>
                  <p:spPr bwMode="gray">
                    <a:xfrm>
                      <a:off x="5272392" y="-505838"/>
                      <a:ext cx="0" cy="155642"/>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8" name="Gerader Verbinder 259"/>
                    <p:cNvCxnSpPr/>
                    <p:nvPr/>
                  </p:nvCxnSpPr>
                  <p:spPr bwMode="gray">
                    <a:xfrm>
                      <a:off x="5389124" y="-505838"/>
                      <a:ext cx="0" cy="155642"/>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9" name="Gerader Verbinder 260"/>
                    <p:cNvCxnSpPr/>
                    <p:nvPr/>
                  </p:nvCxnSpPr>
                  <p:spPr bwMode="gray">
                    <a:xfrm>
                      <a:off x="5505856" y="-505838"/>
                      <a:ext cx="0" cy="155642"/>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0" name="Gerader Verbinder 263"/>
                    <p:cNvCxnSpPr/>
                    <p:nvPr/>
                  </p:nvCxnSpPr>
                  <p:spPr bwMode="gray">
                    <a:xfrm>
                      <a:off x="5626674" y="-505838"/>
                      <a:ext cx="0" cy="272374"/>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405" name="Gruppieren 96"/>
                  <p:cNvGrpSpPr/>
                  <p:nvPr/>
                </p:nvGrpSpPr>
                <p:grpSpPr bwMode="gray">
                  <a:xfrm>
                    <a:off x="6505675" y="2753208"/>
                    <a:ext cx="447627" cy="46076"/>
                    <a:chOff x="4572000" y="-505838"/>
                    <a:chExt cx="1054674" cy="272374"/>
                  </a:xfrm>
                </p:grpSpPr>
                <p:cxnSp>
                  <p:nvCxnSpPr>
                    <p:cNvPr id="411" name="Gerader Verbinder 252"/>
                    <p:cNvCxnSpPr/>
                    <p:nvPr/>
                  </p:nvCxnSpPr>
                  <p:spPr bwMode="gray">
                    <a:xfrm>
                      <a:off x="4572000" y="-505838"/>
                      <a:ext cx="0" cy="155642"/>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2" name="Gerader Verbinder 253"/>
                    <p:cNvCxnSpPr/>
                    <p:nvPr/>
                  </p:nvCxnSpPr>
                  <p:spPr bwMode="gray">
                    <a:xfrm>
                      <a:off x="4688732" y="-505838"/>
                      <a:ext cx="0" cy="155642"/>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3" name="Gerader Verbinder 254"/>
                    <p:cNvCxnSpPr/>
                    <p:nvPr/>
                  </p:nvCxnSpPr>
                  <p:spPr bwMode="gray">
                    <a:xfrm>
                      <a:off x="4805464" y="-505838"/>
                      <a:ext cx="0" cy="155642"/>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4" name="Gerader Verbinder 255"/>
                    <p:cNvCxnSpPr/>
                    <p:nvPr/>
                  </p:nvCxnSpPr>
                  <p:spPr bwMode="gray">
                    <a:xfrm>
                      <a:off x="4922196" y="-505838"/>
                      <a:ext cx="0" cy="155642"/>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5" name="Gerader Verbinder 256"/>
                    <p:cNvCxnSpPr/>
                    <p:nvPr/>
                  </p:nvCxnSpPr>
                  <p:spPr bwMode="gray">
                    <a:xfrm>
                      <a:off x="5038929" y="-505838"/>
                      <a:ext cx="0" cy="272374"/>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6" name="Gerader Verbinder 257"/>
                    <p:cNvCxnSpPr/>
                    <p:nvPr/>
                  </p:nvCxnSpPr>
                  <p:spPr bwMode="gray">
                    <a:xfrm>
                      <a:off x="5155660" y="-505838"/>
                      <a:ext cx="0" cy="155642"/>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7" name="Gerader Verbinder 258"/>
                    <p:cNvCxnSpPr/>
                    <p:nvPr/>
                  </p:nvCxnSpPr>
                  <p:spPr bwMode="gray">
                    <a:xfrm>
                      <a:off x="5272392" y="-505838"/>
                      <a:ext cx="0" cy="155642"/>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8" name="Gerader Verbinder 259"/>
                    <p:cNvCxnSpPr/>
                    <p:nvPr/>
                  </p:nvCxnSpPr>
                  <p:spPr bwMode="gray">
                    <a:xfrm>
                      <a:off x="5389124" y="-505838"/>
                      <a:ext cx="0" cy="155642"/>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9" name="Gerader Verbinder 260"/>
                    <p:cNvCxnSpPr/>
                    <p:nvPr/>
                  </p:nvCxnSpPr>
                  <p:spPr bwMode="gray">
                    <a:xfrm>
                      <a:off x="5505856" y="-505838"/>
                      <a:ext cx="0" cy="155642"/>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0" name="Gerader Verbinder 263"/>
                    <p:cNvCxnSpPr/>
                    <p:nvPr/>
                  </p:nvCxnSpPr>
                  <p:spPr bwMode="gray">
                    <a:xfrm>
                      <a:off x="5626674" y="-505838"/>
                      <a:ext cx="0" cy="272374"/>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06" name="TextBox 405"/>
                  <p:cNvSpPr txBox="1"/>
                  <p:nvPr/>
                </p:nvSpPr>
                <p:spPr>
                  <a:xfrm>
                    <a:off x="4491512" y="2764951"/>
                    <a:ext cx="453137" cy="108431"/>
                  </a:xfrm>
                  <a:prstGeom prst="rect">
                    <a:avLst/>
                  </a:prstGeom>
                  <a:noFill/>
                </p:spPr>
                <p:txBody>
                  <a:bodyPr wrap="square" rtlCol="0">
                    <a:spAutoFit/>
                  </a:bodyPr>
                  <a:lstStyle/>
                  <a:p>
                    <a:pPr algn="ctr"/>
                    <a:r>
                      <a:rPr lang="en-US" sz="400" dirty="0">
                        <a:solidFill>
                          <a:schemeClr val="bg1">
                            <a:lumMod val="95000"/>
                          </a:schemeClr>
                        </a:solidFill>
                      </a:rPr>
                      <a:t>400</a:t>
                    </a:r>
                  </a:p>
                </p:txBody>
              </p:sp>
              <p:sp>
                <p:nvSpPr>
                  <p:cNvPr id="407" name="TextBox 406"/>
                  <p:cNvSpPr txBox="1"/>
                  <p:nvPr/>
                </p:nvSpPr>
                <p:spPr>
                  <a:xfrm>
                    <a:off x="4999948" y="2765590"/>
                    <a:ext cx="453137" cy="108431"/>
                  </a:xfrm>
                  <a:prstGeom prst="rect">
                    <a:avLst/>
                  </a:prstGeom>
                  <a:noFill/>
                </p:spPr>
                <p:txBody>
                  <a:bodyPr wrap="square" rtlCol="0">
                    <a:spAutoFit/>
                  </a:bodyPr>
                  <a:lstStyle/>
                  <a:p>
                    <a:pPr algn="ctr"/>
                    <a:r>
                      <a:rPr lang="en-US" sz="400" dirty="0">
                        <a:solidFill>
                          <a:schemeClr val="bg1">
                            <a:lumMod val="95000"/>
                          </a:schemeClr>
                        </a:solidFill>
                      </a:rPr>
                      <a:t>450</a:t>
                    </a:r>
                  </a:p>
                </p:txBody>
              </p:sp>
              <p:sp>
                <p:nvSpPr>
                  <p:cNvPr id="408" name="TextBox 407"/>
                  <p:cNvSpPr txBox="1"/>
                  <p:nvPr/>
                </p:nvSpPr>
                <p:spPr>
                  <a:xfrm>
                    <a:off x="5482419" y="2765590"/>
                    <a:ext cx="453137" cy="108431"/>
                  </a:xfrm>
                  <a:prstGeom prst="rect">
                    <a:avLst/>
                  </a:prstGeom>
                  <a:noFill/>
                </p:spPr>
                <p:txBody>
                  <a:bodyPr wrap="square" rtlCol="0">
                    <a:spAutoFit/>
                  </a:bodyPr>
                  <a:lstStyle/>
                  <a:p>
                    <a:pPr algn="ctr"/>
                    <a:r>
                      <a:rPr lang="en-US" sz="400" dirty="0">
                        <a:solidFill>
                          <a:schemeClr val="bg1">
                            <a:lumMod val="95000"/>
                          </a:schemeClr>
                        </a:solidFill>
                      </a:rPr>
                      <a:t>500</a:t>
                    </a:r>
                  </a:p>
                </p:txBody>
              </p:sp>
              <p:sp>
                <p:nvSpPr>
                  <p:cNvPr id="409" name="TextBox 408"/>
                  <p:cNvSpPr txBox="1"/>
                  <p:nvPr/>
                </p:nvSpPr>
                <p:spPr>
                  <a:xfrm>
                    <a:off x="5981550" y="2765590"/>
                    <a:ext cx="453137" cy="108431"/>
                  </a:xfrm>
                  <a:prstGeom prst="rect">
                    <a:avLst/>
                  </a:prstGeom>
                  <a:noFill/>
                </p:spPr>
                <p:txBody>
                  <a:bodyPr wrap="square" rtlCol="0">
                    <a:spAutoFit/>
                  </a:bodyPr>
                  <a:lstStyle/>
                  <a:p>
                    <a:pPr algn="ctr"/>
                    <a:r>
                      <a:rPr lang="en-US" sz="400" dirty="0">
                        <a:solidFill>
                          <a:schemeClr val="bg1">
                            <a:lumMod val="95000"/>
                          </a:schemeClr>
                        </a:solidFill>
                      </a:rPr>
                      <a:t>550</a:t>
                    </a:r>
                  </a:p>
                </p:txBody>
              </p:sp>
              <p:sp>
                <p:nvSpPr>
                  <p:cNvPr id="410" name="TextBox 409"/>
                  <p:cNvSpPr txBox="1"/>
                  <p:nvPr/>
                </p:nvSpPr>
                <p:spPr>
                  <a:xfrm>
                    <a:off x="6475855" y="2765590"/>
                    <a:ext cx="453137" cy="108431"/>
                  </a:xfrm>
                  <a:prstGeom prst="rect">
                    <a:avLst/>
                  </a:prstGeom>
                  <a:noFill/>
                </p:spPr>
                <p:txBody>
                  <a:bodyPr wrap="square" rtlCol="0">
                    <a:spAutoFit/>
                  </a:bodyPr>
                  <a:lstStyle/>
                  <a:p>
                    <a:pPr algn="ctr"/>
                    <a:r>
                      <a:rPr lang="en-US" sz="400" dirty="0">
                        <a:solidFill>
                          <a:schemeClr val="bg1">
                            <a:lumMod val="95000"/>
                          </a:schemeClr>
                        </a:solidFill>
                      </a:rPr>
                      <a:t>600</a:t>
                    </a:r>
                  </a:p>
                </p:txBody>
              </p:sp>
            </p:grpSp>
            <p:sp>
              <p:nvSpPr>
                <p:cNvPr id="380" name="Rectangle 379"/>
                <p:cNvSpPr/>
                <p:nvPr/>
              </p:nvSpPr>
              <p:spPr>
                <a:xfrm>
                  <a:off x="3818038" y="1739621"/>
                  <a:ext cx="807545" cy="384511"/>
                </a:xfrm>
                <a:prstGeom prst="rect">
                  <a:avLst/>
                </a:prstGeom>
              </p:spPr>
              <p:txBody>
                <a:bodyPr wrap="none">
                  <a:noAutofit/>
                </a:bodyPr>
                <a:lstStyle/>
                <a:p>
                  <a:pPr algn="ctr">
                    <a:lnSpc>
                      <a:spcPct val="80000"/>
                    </a:lnSpc>
                  </a:pPr>
                  <a:r>
                    <a:rPr lang="en-US" sz="1000" b="1" dirty="0">
                      <a:solidFill>
                        <a:schemeClr val="accent5">
                          <a:lumMod val="75000"/>
                        </a:schemeClr>
                      </a:solidFill>
                    </a:rPr>
                    <a:t>219</a:t>
                  </a:r>
                  <a:r>
                    <a:rPr lang="en-US" sz="800" dirty="0">
                      <a:solidFill>
                        <a:schemeClr val="accent5">
                          <a:lumMod val="75000"/>
                        </a:schemeClr>
                      </a:solidFill>
                    </a:rPr>
                    <a:t> hours</a:t>
                  </a:r>
                </a:p>
              </p:txBody>
            </p:sp>
            <p:sp>
              <p:nvSpPr>
                <p:cNvPr id="381" name="TextBox 380"/>
                <p:cNvSpPr txBox="1"/>
                <p:nvPr/>
              </p:nvSpPr>
              <p:spPr>
                <a:xfrm>
                  <a:off x="5498939" y="1208514"/>
                  <a:ext cx="120421" cy="720100"/>
                </a:xfrm>
                <a:prstGeom prst="rect">
                  <a:avLst/>
                </a:prstGeom>
                <a:solidFill>
                  <a:schemeClr val="accent6">
                    <a:lumMod val="40000"/>
                    <a:lumOff val="60000"/>
                  </a:schemeClr>
                </a:solidFill>
              </p:spPr>
              <p:txBody>
                <a:bodyPr wrap="square" lIns="0" rIns="0" rtlCol="0">
                  <a:noAutofit/>
                </a:bodyPr>
                <a:lstStyle/>
                <a:p>
                  <a:pPr algn="ctr"/>
                  <a:endParaRPr lang="en-US" sz="700" dirty="0">
                    <a:solidFill>
                      <a:schemeClr val="accent5">
                        <a:lumMod val="75000"/>
                      </a:schemeClr>
                    </a:solidFill>
                  </a:endParaRPr>
                </a:p>
                <a:p>
                  <a:pPr algn="ctr"/>
                  <a:endParaRPr lang="en-US" sz="700" dirty="0">
                    <a:solidFill>
                      <a:schemeClr val="accent5">
                        <a:lumMod val="75000"/>
                      </a:schemeClr>
                    </a:solidFill>
                  </a:endParaRPr>
                </a:p>
              </p:txBody>
            </p:sp>
            <p:sp>
              <p:nvSpPr>
                <p:cNvPr id="382" name="TextBox 381"/>
                <p:cNvSpPr txBox="1"/>
                <p:nvPr/>
              </p:nvSpPr>
              <p:spPr>
                <a:xfrm>
                  <a:off x="5636099" y="1208511"/>
                  <a:ext cx="192383" cy="727503"/>
                </a:xfrm>
                <a:prstGeom prst="rect">
                  <a:avLst/>
                </a:prstGeom>
                <a:solidFill>
                  <a:schemeClr val="accent6">
                    <a:lumMod val="40000"/>
                    <a:lumOff val="60000"/>
                  </a:schemeClr>
                </a:solidFill>
              </p:spPr>
              <p:txBody>
                <a:bodyPr wrap="square" lIns="0" rIns="0" rtlCol="0">
                  <a:noAutofit/>
                </a:bodyPr>
                <a:lstStyle/>
                <a:p>
                  <a:pPr algn="ctr"/>
                  <a:endParaRPr lang="en-US" sz="700" dirty="0">
                    <a:solidFill>
                      <a:schemeClr val="accent5">
                        <a:lumMod val="75000"/>
                      </a:schemeClr>
                    </a:solidFill>
                  </a:endParaRPr>
                </a:p>
                <a:p>
                  <a:pPr algn="ctr"/>
                  <a:endParaRPr lang="en-US" sz="700" dirty="0">
                    <a:solidFill>
                      <a:schemeClr val="accent5">
                        <a:lumMod val="75000"/>
                      </a:schemeClr>
                    </a:solidFill>
                  </a:endParaRPr>
                </a:p>
              </p:txBody>
            </p:sp>
            <p:sp>
              <p:nvSpPr>
                <p:cNvPr id="383" name="Rectangle 382"/>
                <p:cNvSpPr/>
                <p:nvPr/>
              </p:nvSpPr>
              <p:spPr>
                <a:xfrm>
                  <a:off x="5185418" y="1192170"/>
                  <a:ext cx="738969" cy="280372"/>
                </a:xfrm>
                <a:prstGeom prst="rect">
                  <a:avLst/>
                </a:prstGeom>
              </p:spPr>
              <p:txBody>
                <a:bodyPr wrap="square">
                  <a:spAutoFit/>
                </a:bodyPr>
                <a:lstStyle/>
                <a:p>
                  <a:pPr algn="ctr"/>
                  <a:r>
                    <a:rPr lang="en-US" sz="500" dirty="0">
                      <a:solidFill>
                        <a:srgbClr val="5F862A"/>
                      </a:solidFill>
                    </a:rPr>
                    <a:t>JACE </a:t>
                  </a:r>
                  <a:br>
                    <a:rPr lang="en-US" sz="500" dirty="0">
                      <a:solidFill>
                        <a:srgbClr val="5F862A"/>
                      </a:solidFill>
                    </a:rPr>
                  </a:br>
                  <a:r>
                    <a:rPr lang="en-US" sz="500" dirty="0">
                      <a:solidFill>
                        <a:srgbClr val="5F862A"/>
                      </a:solidFill>
                    </a:rPr>
                    <a:t>Application </a:t>
                  </a:r>
                  <a:br>
                    <a:rPr lang="en-US" sz="500" dirty="0">
                      <a:solidFill>
                        <a:srgbClr val="5F862A"/>
                      </a:solidFill>
                    </a:rPr>
                  </a:br>
                  <a:r>
                    <a:rPr lang="en-US" sz="500" dirty="0">
                      <a:solidFill>
                        <a:srgbClr val="5F862A"/>
                      </a:solidFill>
                    </a:rPr>
                    <a:t>Commissioning</a:t>
                  </a:r>
                </a:p>
              </p:txBody>
            </p:sp>
            <p:sp>
              <p:nvSpPr>
                <p:cNvPr id="384" name="Rectangle 383"/>
                <p:cNvSpPr/>
                <p:nvPr/>
              </p:nvSpPr>
              <p:spPr>
                <a:xfrm>
                  <a:off x="5337333" y="1607923"/>
                  <a:ext cx="738969" cy="213617"/>
                </a:xfrm>
                <a:prstGeom prst="rect">
                  <a:avLst/>
                </a:prstGeom>
              </p:spPr>
              <p:txBody>
                <a:bodyPr wrap="square">
                  <a:spAutoFit/>
                </a:bodyPr>
                <a:lstStyle/>
                <a:p>
                  <a:pPr algn="ctr"/>
                  <a:r>
                    <a:rPr lang="en-US" sz="500" dirty="0">
                      <a:solidFill>
                        <a:srgbClr val="5F862A"/>
                      </a:solidFill>
                    </a:rPr>
                    <a:t>Cloud</a:t>
                  </a:r>
                  <a:br>
                    <a:rPr lang="en-US" sz="500" dirty="0">
                      <a:solidFill>
                        <a:srgbClr val="5F862A"/>
                      </a:solidFill>
                    </a:rPr>
                  </a:br>
                  <a:r>
                    <a:rPr lang="en-US" sz="500" dirty="0">
                      <a:solidFill>
                        <a:srgbClr val="5F862A"/>
                      </a:solidFill>
                    </a:rPr>
                    <a:t>Commissioning</a:t>
                  </a:r>
                </a:p>
              </p:txBody>
            </p:sp>
            <p:sp>
              <p:nvSpPr>
                <p:cNvPr id="385" name="Rectangle 384"/>
                <p:cNvSpPr/>
                <p:nvPr/>
              </p:nvSpPr>
              <p:spPr>
                <a:xfrm>
                  <a:off x="5163221" y="1454205"/>
                  <a:ext cx="807544" cy="384511"/>
                </a:xfrm>
                <a:prstGeom prst="rect">
                  <a:avLst/>
                </a:prstGeom>
              </p:spPr>
              <p:txBody>
                <a:bodyPr wrap="none">
                  <a:noAutofit/>
                </a:bodyPr>
                <a:lstStyle/>
                <a:p>
                  <a:pPr algn="ctr">
                    <a:lnSpc>
                      <a:spcPct val="80000"/>
                    </a:lnSpc>
                  </a:pPr>
                  <a:r>
                    <a:rPr lang="en-US" sz="600" b="1" dirty="0">
                      <a:solidFill>
                        <a:schemeClr val="accent5">
                          <a:lumMod val="75000"/>
                        </a:schemeClr>
                      </a:solidFill>
                    </a:rPr>
                    <a:t>10</a:t>
                  </a:r>
                  <a:r>
                    <a:rPr lang="en-US" sz="400" dirty="0">
                      <a:solidFill>
                        <a:schemeClr val="accent5">
                          <a:lumMod val="75000"/>
                        </a:schemeClr>
                      </a:solidFill>
                    </a:rPr>
                    <a:t> </a:t>
                  </a:r>
                  <a:br>
                    <a:rPr lang="en-US" sz="400" dirty="0">
                      <a:solidFill>
                        <a:schemeClr val="accent5">
                          <a:lumMod val="75000"/>
                        </a:schemeClr>
                      </a:solidFill>
                    </a:rPr>
                  </a:br>
                  <a:r>
                    <a:rPr lang="en-US" sz="400" dirty="0">
                      <a:solidFill>
                        <a:schemeClr val="accent5">
                          <a:lumMod val="75000"/>
                        </a:schemeClr>
                      </a:solidFill>
                    </a:rPr>
                    <a:t>hours</a:t>
                  </a:r>
                </a:p>
              </p:txBody>
            </p:sp>
            <p:sp>
              <p:nvSpPr>
                <p:cNvPr id="386" name="Rectangle 385"/>
                <p:cNvSpPr/>
                <p:nvPr/>
              </p:nvSpPr>
              <p:spPr>
                <a:xfrm>
                  <a:off x="5321636" y="1790760"/>
                  <a:ext cx="807544" cy="384511"/>
                </a:xfrm>
                <a:prstGeom prst="rect">
                  <a:avLst/>
                </a:prstGeom>
              </p:spPr>
              <p:txBody>
                <a:bodyPr wrap="none">
                  <a:noAutofit/>
                </a:bodyPr>
                <a:lstStyle/>
                <a:p>
                  <a:pPr algn="ctr">
                    <a:lnSpc>
                      <a:spcPct val="80000"/>
                    </a:lnSpc>
                  </a:pPr>
                  <a:r>
                    <a:rPr lang="en-US" sz="600" b="1" dirty="0">
                      <a:solidFill>
                        <a:schemeClr val="accent5">
                          <a:lumMod val="75000"/>
                        </a:schemeClr>
                      </a:solidFill>
                    </a:rPr>
                    <a:t>20</a:t>
                  </a:r>
                  <a:r>
                    <a:rPr lang="en-US" sz="400" dirty="0">
                      <a:solidFill>
                        <a:schemeClr val="accent5">
                          <a:lumMod val="75000"/>
                        </a:schemeClr>
                      </a:solidFill>
                    </a:rPr>
                    <a:t> hours</a:t>
                  </a:r>
                </a:p>
              </p:txBody>
            </p:sp>
            <p:sp>
              <p:nvSpPr>
                <p:cNvPr id="387" name="TextBox 386"/>
                <p:cNvSpPr txBox="1"/>
                <p:nvPr/>
              </p:nvSpPr>
              <p:spPr>
                <a:xfrm>
                  <a:off x="2156297" y="2440364"/>
                  <a:ext cx="1871842" cy="229674"/>
                </a:xfrm>
                <a:prstGeom prst="rect">
                  <a:avLst/>
                </a:prstGeom>
                <a:noFill/>
              </p:spPr>
              <p:txBody>
                <a:bodyPr wrap="square" rtlCol="0">
                  <a:spAutoFit/>
                </a:bodyPr>
                <a:lstStyle/>
                <a:p>
                  <a:pPr algn="ctr"/>
                  <a:r>
                    <a:rPr lang="en-US" sz="800" dirty="0"/>
                    <a:t>Ready for Unitary Installation</a:t>
                  </a:r>
                </a:p>
              </p:txBody>
            </p:sp>
            <p:sp>
              <p:nvSpPr>
                <p:cNvPr id="388" name="TextBox 387"/>
                <p:cNvSpPr txBox="1"/>
                <p:nvPr/>
              </p:nvSpPr>
              <p:spPr>
                <a:xfrm rot="10800000">
                  <a:off x="3013753" y="2181823"/>
                  <a:ext cx="272363" cy="265686"/>
                </a:xfrm>
                <a:prstGeom prst="downArrow">
                  <a:avLst/>
                </a:prstGeom>
                <a:solidFill>
                  <a:srgbClr val="116DAC"/>
                </a:solidFill>
              </p:spPr>
              <p:txBody>
                <a:bodyPr wrap="square" lIns="0" rIns="0" rtlCol="0">
                  <a:noAutofit/>
                </a:bodyPr>
                <a:lstStyle/>
                <a:p>
                  <a:pPr algn="ctr"/>
                  <a:endParaRPr lang="en-US" sz="700" dirty="0">
                    <a:solidFill>
                      <a:schemeClr val="accent5">
                        <a:lumMod val="75000"/>
                      </a:schemeClr>
                    </a:solidFill>
                  </a:endParaRPr>
                </a:p>
                <a:p>
                  <a:pPr algn="ctr"/>
                  <a:endParaRPr lang="en-US" sz="700" dirty="0">
                    <a:solidFill>
                      <a:schemeClr val="accent5">
                        <a:lumMod val="75000"/>
                      </a:schemeClr>
                    </a:solidFill>
                  </a:endParaRPr>
                </a:p>
              </p:txBody>
            </p:sp>
            <p:sp>
              <p:nvSpPr>
                <p:cNvPr id="389" name="TextBox 388"/>
                <p:cNvSpPr txBox="1"/>
                <p:nvPr/>
              </p:nvSpPr>
              <p:spPr>
                <a:xfrm>
                  <a:off x="5313869" y="2434027"/>
                  <a:ext cx="1103549" cy="173564"/>
                </a:xfrm>
                <a:prstGeom prst="rect">
                  <a:avLst/>
                </a:prstGeom>
                <a:noFill/>
              </p:spPr>
              <p:txBody>
                <a:bodyPr wrap="square" rtlCol="0">
                  <a:spAutoFit/>
                </a:bodyPr>
                <a:lstStyle/>
                <a:p>
                  <a:pPr algn="ctr"/>
                  <a:r>
                    <a:rPr lang="en-US" sz="700" dirty="0"/>
                    <a:t>System Checkout</a:t>
                  </a:r>
                </a:p>
              </p:txBody>
            </p:sp>
            <p:sp>
              <p:nvSpPr>
                <p:cNvPr id="390" name="TextBox 389"/>
                <p:cNvSpPr txBox="1"/>
                <p:nvPr/>
              </p:nvSpPr>
              <p:spPr>
                <a:xfrm rot="10800000">
                  <a:off x="5754375" y="2181824"/>
                  <a:ext cx="272363" cy="265686"/>
                </a:xfrm>
                <a:prstGeom prst="downArrow">
                  <a:avLst/>
                </a:prstGeom>
                <a:solidFill>
                  <a:srgbClr val="116DAC"/>
                </a:solidFill>
              </p:spPr>
              <p:txBody>
                <a:bodyPr wrap="square" lIns="0" rIns="0" rtlCol="0">
                  <a:noAutofit/>
                </a:bodyPr>
                <a:lstStyle/>
                <a:p>
                  <a:pPr algn="ctr"/>
                  <a:endParaRPr lang="en-US" sz="700" dirty="0">
                    <a:solidFill>
                      <a:schemeClr val="accent5">
                        <a:lumMod val="75000"/>
                      </a:schemeClr>
                    </a:solidFill>
                  </a:endParaRPr>
                </a:p>
                <a:p>
                  <a:pPr algn="ctr"/>
                  <a:endParaRPr lang="en-US" sz="700" dirty="0">
                    <a:solidFill>
                      <a:schemeClr val="accent5">
                        <a:lumMod val="75000"/>
                      </a:schemeClr>
                    </a:solidFill>
                  </a:endParaRPr>
                </a:p>
              </p:txBody>
            </p:sp>
          </p:grpSp>
        </p:grpSp>
        <p:cxnSp>
          <p:nvCxnSpPr>
            <p:cNvPr id="361" name="Straight Arrow Connector 360"/>
            <p:cNvCxnSpPr/>
            <p:nvPr/>
          </p:nvCxnSpPr>
          <p:spPr>
            <a:xfrm flipH="1">
              <a:off x="3557912" y="848191"/>
              <a:ext cx="861350" cy="0"/>
            </a:xfrm>
            <a:prstGeom prst="straightConnector1">
              <a:avLst/>
            </a:prstGeom>
            <a:ln w="635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362" name="TextBox 361"/>
            <p:cNvSpPr txBox="1"/>
            <p:nvPr/>
          </p:nvSpPr>
          <p:spPr>
            <a:xfrm>
              <a:off x="3699103" y="714482"/>
              <a:ext cx="2386125" cy="276999"/>
            </a:xfrm>
            <a:prstGeom prst="rect">
              <a:avLst/>
            </a:prstGeom>
            <a:noFill/>
          </p:spPr>
          <p:txBody>
            <a:bodyPr wrap="square" rtlCol="0">
              <a:spAutoFit/>
            </a:bodyPr>
            <a:lstStyle/>
            <a:p>
              <a:pPr algn="ctr"/>
              <a:r>
                <a:rPr lang="en-US" sz="1200" dirty="0"/>
                <a:t>Onsite work</a:t>
              </a:r>
            </a:p>
          </p:txBody>
        </p:sp>
      </p:grpSp>
      <p:sp>
        <p:nvSpPr>
          <p:cNvPr id="680" name="TextBox 679"/>
          <p:cNvSpPr txBox="1"/>
          <p:nvPr/>
        </p:nvSpPr>
        <p:spPr>
          <a:xfrm>
            <a:off x="1450434" y="192193"/>
            <a:ext cx="4479915" cy="276999"/>
          </a:xfrm>
          <a:prstGeom prst="rect">
            <a:avLst/>
          </a:prstGeom>
          <a:noFill/>
        </p:spPr>
        <p:txBody>
          <a:bodyPr wrap="square" rtlCol="0">
            <a:spAutoFit/>
          </a:bodyPr>
          <a:lstStyle/>
          <a:p>
            <a:pPr algn="ctr"/>
            <a:r>
              <a:rPr lang="en-US" sz="1200" dirty="0">
                <a:latin typeface="Lucida Grande"/>
                <a:ea typeface="Lucida Grande"/>
                <a:cs typeface="Lucida Grande"/>
              </a:rPr>
              <a:t>3</a:t>
            </a:r>
            <a:r>
              <a:rPr lang="en-US" sz="1200" baseline="30000" dirty="0">
                <a:latin typeface="Lucida Grande"/>
                <a:ea typeface="Lucida Grande"/>
                <a:cs typeface="Lucida Grande"/>
              </a:rPr>
              <a:t>rd</a:t>
            </a:r>
            <a:r>
              <a:rPr lang="en-US" sz="1200" dirty="0">
                <a:latin typeface="Lucida Grande"/>
                <a:ea typeface="Lucida Grande"/>
                <a:cs typeface="Lucida Grande"/>
              </a:rPr>
              <a:t> Party Device to Niagara JACE to Niagara Supervisor</a:t>
            </a:r>
            <a:endParaRPr lang="en-US" sz="1200" dirty="0"/>
          </a:p>
        </p:txBody>
      </p:sp>
    </p:spTree>
    <p:extLst>
      <p:ext uri="{BB962C8B-B14F-4D97-AF65-F5344CB8AC3E}">
        <p14:creationId xmlns:p14="http://schemas.microsoft.com/office/powerpoint/2010/main" val="13026607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17" name="Picture 16"/>
          <p:cNvPicPr>
            <a:picLocks noChangeAspect="1"/>
          </p:cNvPicPr>
          <p:nvPr/>
        </p:nvPicPr>
        <p:blipFill>
          <a:blip r:embed="rId3"/>
          <a:stretch>
            <a:fillRect/>
          </a:stretch>
        </p:blipFill>
        <p:spPr>
          <a:xfrm>
            <a:off x="4958757" y="2648395"/>
            <a:ext cx="1137241" cy="1014956"/>
          </a:xfrm>
          <a:prstGeom prst="rect">
            <a:avLst/>
          </a:prstGeom>
        </p:spPr>
      </p:pic>
      <p:grpSp>
        <p:nvGrpSpPr>
          <p:cNvPr id="21" name="Group 20"/>
          <p:cNvGrpSpPr/>
          <p:nvPr/>
        </p:nvGrpSpPr>
        <p:grpSpPr>
          <a:xfrm>
            <a:off x="2482650" y="2541368"/>
            <a:ext cx="1704329" cy="1197252"/>
            <a:chOff x="2482650" y="1359682"/>
            <a:chExt cx="1704329" cy="1197252"/>
          </a:xfrm>
        </p:grpSpPr>
        <p:grpSp>
          <p:nvGrpSpPr>
            <p:cNvPr id="19" name="Group 18"/>
            <p:cNvGrpSpPr/>
            <p:nvPr/>
          </p:nvGrpSpPr>
          <p:grpSpPr>
            <a:xfrm>
              <a:off x="2482650" y="1381516"/>
              <a:ext cx="1564629" cy="1175418"/>
              <a:chOff x="2482650" y="1381516"/>
              <a:chExt cx="1564629" cy="1175418"/>
            </a:xfrm>
          </p:grpSpPr>
          <p:pic>
            <p:nvPicPr>
              <p:cNvPr id="15" name="Picture 14"/>
              <p:cNvPicPr>
                <a:picLocks noChangeAspect="1"/>
              </p:cNvPicPr>
              <p:nvPr/>
            </p:nvPicPr>
            <p:blipFill>
              <a:blip r:embed="rId4"/>
              <a:stretch>
                <a:fillRect/>
              </a:stretch>
            </p:blipFill>
            <p:spPr>
              <a:xfrm>
                <a:off x="2482650" y="1381516"/>
                <a:ext cx="1564629" cy="1175418"/>
              </a:xfrm>
              <a:prstGeom prst="rect">
                <a:avLst/>
              </a:prstGeom>
            </p:spPr>
          </p:pic>
          <p:sp>
            <p:nvSpPr>
              <p:cNvPr id="18" name="Rectangle 17"/>
              <p:cNvSpPr/>
              <p:nvPr/>
            </p:nvSpPr>
            <p:spPr>
              <a:xfrm>
                <a:off x="3174999" y="2494365"/>
                <a:ext cx="158751" cy="6256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0" name="Rectangle 19"/>
            <p:cNvSpPr/>
            <p:nvPr/>
          </p:nvSpPr>
          <p:spPr>
            <a:xfrm>
              <a:off x="3913929" y="1359682"/>
              <a:ext cx="273050" cy="17066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5" name="Group 24"/>
          <p:cNvGrpSpPr/>
          <p:nvPr/>
        </p:nvGrpSpPr>
        <p:grpSpPr>
          <a:xfrm>
            <a:off x="457200" y="2351574"/>
            <a:ext cx="1561265" cy="1381318"/>
            <a:chOff x="457200" y="1254558"/>
            <a:chExt cx="1561265" cy="1381318"/>
          </a:xfrm>
        </p:grpSpPr>
        <p:pic>
          <p:nvPicPr>
            <p:cNvPr id="13" name="Picture 12"/>
            <p:cNvPicPr>
              <a:picLocks noChangeAspect="1"/>
            </p:cNvPicPr>
            <p:nvPr/>
          </p:nvPicPr>
          <p:blipFill>
            <a:blip r:embed="rId5"/>
            <a:stretch>
              <a:fillRect/>
            </a:stretch>
          </p:blipFill>
          <p:spPr>
            <a:xfrm>
              <a:off x="457200" y="1254558"/>
              <a:ext cx="1543265" cy="1381318"/>
            </a:xfrm>
            <a:prstGeom prst="rect">
              <a:avLst/>
            </a:prstGeom>
          </p:spPr>
        </p:pic>
        <p:sp>
          <p:nvSpPr>
            <p:cNvPr id="24" name="Rectangle 23"/>
            <p:cNvSpPr/>
            <p:nvPr/>
          </p:nvSpPr>
          <p:spPr>
            <a:xfrm>
              <a:off x="457200" y="1254558"/>
              <a:ext cx="1561265" cy="19045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7" name="Picture 26"/>
          <p:cNvPicPr>
            <a:picLocks noChangeAspect="1"/>
          </p:cNvPicPr>
          <p:nvPr/>
        </p:nvPicPr>
        <p:blipFill>
          <a:blip r:embed="rId6"/>
          <a:stretch>
            <a:fillRect/>
          </a:stretch>
        </p:blipFill>
        <p:spPr>
          <a:xfrm>
            <a:off x="1237509" y="219858"/>
            <a:ext cx="6839726" cy="2231141"/>
          </a:xfrm>
          <a:prstGeom prst="rect">
            <a:avLst/>
          </a:prstGeom>
        </p:spPr>
      </p:pic>
      <p:sp>
        <p:nvSpPr>
          <p:cNvPr id="28" name="TextBox 27"/>
          <p:cNvSpPr txBox="1"/>
          <p:nvPr/>
        </p:nvSpPr>
        <p:spPr>
          <a:xfrm>
            <a:off x="594066" y="3830377"/>
            <a:ext cx="1287532" cy="369332"/>
          </a:xfrm>
          <a:prstGeom prst="rect">
            <a:avLst/>
          </a:prstGeom>
          <a:noFill/>
        </p:spPr>
        <p:txBody>
          <a:bodyPr wrap="none" rtlCol="0">
            <a:spAutoFit/>
          </a:bodyPr>
          <a:lstStyle/>
          <a:p>
            <a:r>
              <a:rPr lang="en-US" dirty="0">
                <a:solidFill>
                  <a:schemeClr val="accent1"/>
                </a:solidFill>
              </a:rPr>
              <a:t>Supervisor</a:t>
            </a:r>
          </a:p>
        </p:txBody>
      </p:sp>
      <p:sp>
        <p:nvSpPr>
          <p:cNvPr id="29" name="TextBox 28"/>
          <p:cNvSpPr txBox="1"/>
          <p:nvPr/>
        </p:nvSpPr>
        <p:spPr>
          <a:xfrm>
            <a:off x="2824884" y="3850823"/>
            <a:ext cx="774571" cy="369332"/>
          </a:xfrm>
          <a:prstGeom prst="rect">
            <a:avLst/>
          </a:prstGeom>
          <a:noFill/>
        </p:spPr>
        <p:txBody>
          <a:bodyPr wrap="none" rtlCol="0">
            <a:spAutoFit/>
          </a:bodyPr>
          <a:lstStyle/>
          <a:p>
            <a:r>
              <a:rPr lang="en-US" dirty="0">
                <a:solidFill>
                  <a:schemeClr val="accent1"/>
                </a:solidFill>
              </a:rPr>
              <a:t>JACE</a:t>
            </a:r>
          </a:p>
        </p:txBody>
      </p:sp>
      <p:sp>
        <p:nvSpPr>
          <p:cNvPr id="30" name="TextBox 29"/>
          <p:cNvSpPr txBox="1"/>
          <p:nvPr/>
        </p:nvSpPr>
        <p:spPr>
          <a:xfrm>
            <a:off x="4982087" y="3856574"/>
            <a:ext cx="1197764" cy="369332"/>
          </a:xfrm>
          <a:prstGeom prst="rect">
            <a:avLst/>
          </a:prstGeom>
          <a:noFill/>
        </p:spPr>
        <p:txBody>
          <a:bodyPr wrap="none" rtlCol="0">
            <a:spAutoFit/>
          </a:bodyPr>
          <a:lstStyle/>
          <a:p>
            <a:r>
              <a:rPr lang="en-US" dirty="0">
                <a:solidFill>
                  <a:schemeClr val="accent1"/>
                </a:solidFill>
              </a:rPr>
              <a:t>Portability</a:t>
            </a:r>
          </a:p>
        </p:txBody>
      </p:sp>
      <p:sp>
        <p:nvSpPr>
          <p:cNvPr id="31" name="TextBox 30"/>
          <p:cNvSpPr txBox="1"/>
          <p:nvPr/>
        </p:nvSpPr>
        <p:spPr>
          <a:xfrm>
            <a:off x="7053940" y="3860539"/>
            <a:ext cx="1043876" cy="369332"/>
          </a:xfrm>
          <a:prstGeom prst="rect">
            <a:avLst/>
          </a:prstGeom>
          <a:noFill/>
        </p:spPr>
        <p:txBody>
          <a:bodyPr wrap="none" rtlCol="0">
            <a:spAutoFit/>
          </a:bodyPr>
          <a:lstStyle/>
          <a:p>
            <a:r>
              <a:rPr lang="en-US" dirty="0">
                <a:solidFill>
                  <a:schemeClr val="accent1"/>
                </a:solidFill>
              </a:rPr>
              <a:t>Edge 10</a:t>
            </a:r>
          </a:p>
        </p:txBody>
      </p:sp>
      <p:pic>
        <p:nvPicPr>
          <p:cNvPr id="32" name="Picture 31"/>
          <p:cNvPicPr>
            <a:picLocks noChangeAspect="1"/>
          </p:cNvPicPr>
          <p:nvPr/>
        </p:nvPicPr>
        <p:blipFill>
          <a:blip r:embed="rId7"/>
          <a:stretch>
            <a:fillRect/>
          </a:stretch>
        </p:blipFill>
        <p:spPr>
          <a:xfrm>
            <a:off x="6842453" y="2563202"/>
            <a:ext cx="1466850" cy="1238250"/>
          </a:xfrm>
          <a:prstGeom prst="rect">
            <a:avLst/>
          </a:prstGeom>
        </p:spPr>
      </p:pic>
    </p:spTree>
    <p:extLst>
      <p:ext uri="{BB962C8B-B14F-4D97-AF65-F5344CB8AC3E}">
        <p14:creationId xmlns:p14="http://schemas.microsoft.com/office/powerpoint/2010/main" val="932682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3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Introducing Niagara Edge 10</a:t>
            </a:r>
          </a:p>
        </p:txBody>
      </p:sp>
      <p:sp>
        <p:nvSpPr>
          <p:cNvPr id="11" name="Rectangle: Top Corners Rounded 10"/>
          <p:cNvSpPr/>
          <p:nvPr/>
        </p:nvSpPr>
        <p:spPr>
          <a:xfrm>
            <a:off x="4419600" y="916596"/>
            <a:ext cx="4346372" cy="1113175"/>
          </a:xfrm>
          <a:prstGeom prst="round2SameRect">
            <a:avLst/>
          </a:prstGeom>
          <a:solidFill>
            <a:srgbClr val="0088CE"/>
          </a:solidFill>
          <a:effectLst>
            <a:outerShdw blurRad="40005" dist="22860" dir="5400000" algn="ctr" rotWithShape="0">
              <a:schemeClr val="tx1">
                <a:alpha val="35000"/>
              </a:schemeClr>
            </a:outerShdw>
          </a:effectLst>
        </p:spPr>
        <p:txBody>
          <a:bodyPr wrap="square">
            <a:spAutoFit/>
          </a:bodyPr>
          <a:lstStyle/>
          <a:p>
            <a:pPr algn="ctr"/>
            <a:r>
              <a:rPr lang="en-US" sz="1050" b="1" dirty="0">
                <a:solidFill>
                  <a:schemeClr val="bg1">
                    <a:lumMod val="95000"/>
                  </a:schemeClr>
                </a:solidFill>
              </a:rPr>
              <a:t>IP based general purpose IO Controller</a:t>
            </a:r>
          </a:p>
          <a:p>
            <a:pPr algn="ctr"/>
            <a:r>
              <a:rPr lang="en-US" sz="1050" b="1" dirty="0">
                <a:solidFill>
                  <a:schemeClr val="bg1">
                    <a:lumMod val="95000"/>
                  </a:schemeClr>
                </a:solidFill>
              </a:rPr>
              <a:t>Powered by Niagara Framework</a:t>
            </a:r>
          </a:p>
          <a:p>
            <a:pPr algn="ctr"/>
            <a:r>
              <a:rPr lang="en-US" sz="1050" b="1" dirty="0">
                <a:solidFill>
                  <a:schemeClr val="bg1">
                    <a:lumMod val="95000"/>
                  </a:schemeClr>
                </a:solidFill>
              </a:rPr>
              <a:t>5 UI </a:t>
            </a:r>
            <a:r>
              <a:rPr lang="en-US" sz="1050" b="1" dirty="0">
                <a:solidFill>
                  <a:schemeClr val="bg2"/>
                </a:solidFill>
              </a:rPr>
              <a:t>•</a:t>
            </a:r>
            <a:r>
              <a:rPr lang="en-US" sz="1050" b="1" dirty="0">
                <a:solidFill>
                  <a:schemeClr val="bg1">
                    <a:lumMod val="95000"/>
                  </a:schemeClr>
                </a:solidFill>
              </a:rPr>
              <a:t> 3 DO </a:t>
            </a:r>
            <a:r>
              <a:rPr lang="en-US" sz="1050" b="1" dirty="0">
                <a:solidFill>
                  <a:schemeClr val="bg2"/>
                </a:solidFill>
              </a:rPr>
              <a:t>•</a:t>
            </a:r>
            <a:r>
              <a:rPr lang="en-US" sz="1050" b="1" dirty="0">
                <a:solidFill>
                  <a:schemeClr val="bg1">
                    <a:lumMod val="95000"/>
                  </a:schemeClr>
                </a:solidFill>
              </a:rPr>
              <a:t> 2 AO</a:t>
            </a:r>
          </a:p>
          <a:p>
            <a:pPr algn="ctr"/>
            <a:r>
              <a:rPr lang="en-US" sz="1050" b="1" dirty="0">
                <a:solidFill>
                  <a:schemeClr val="bg1">
                    <a:lumMod val="95000"/>
                  </a:schemeClr>
                </a:solidFill>
              </a:rPr>
              <a:t>1 485 Serial Port</a:t>
            </a:r>
          </a:p>
          <a:p>
            <a:pPr algn="ctr"/>
            <a:r>
              <a:rPr lang="en-US" sz="1050" b="1" dirty="0">
                <a:solidFill>
                  <a:schemeClr val="bg1">
                    <a:lumMod val="95000"/>
                  </a:schemeClr>
                </a:solidFill>
              </a:rPr>
              <a:t>2 Ethernet Ports capable of daisy chaining</a:t>
            </a:r>
          </a:p>
          <a:p>
            <a:pPr algn="ctr"/>
            <a:r>
              <a:rPr lang="en-US" sz="1050" b="1" dirty="0">
                <a:solidFill>
                  <a:schemeClr val="bg1">
                    <a:lumMod val="95000"/>
                  </a:schemeClr>
                </a:solidFill>
              </a:rPr>
              <a:t>Expansion via NRIO 16 and 34</a:t>
            </a:r>
          </a:p>
        </p:txBody>
      </p:sp>
      <p:sp>
        <p:nvSpPr>
          <p:cNvPr id="13" name="Rectangle 12"/>
          <p:cNvSpPr/>
          <p:nvPr/>
        </p:nvSpPr>
        <p:spPr>
          <a:xfrm>
            <a:off x="4419600" y="2078750"/>
            <a:ext cx="4346372" cy="600164"/>
          </a:xfrm>
          <a:prstGeom prst="rect">
            <a:avLst/>
          </a:prstGeom>
          <a:solidFill>
            <a:srgbClr val="0088CE"/>
          </a:solidFill>
          <a:ln>
            <a:solidFill>
              <a:srgbClr val="0088CE"/>
            </a:solidFill>
          </a:ln>
          <a:effectLst>
            <a:outerShdw blurRad="40005" dist="22860" dir="5400000" algn="ctr" rotWithShape="0">
              <a:schemeClr val="tx1">
                <a:alpha val="35000"/>
              </a:schemeClr>
            </a:outerShdw>
          </a:effectLst>
        </p:spPr>
        <p:txBody>
          <a:bodyPr wrap="square">
            <a:spAutoFit/>
          </a:bodyPr>
          <a:lstStyle/>
          <a:p>
            <a:pPr algn="ctr"/>
            <a:r>
              <a:rPr lang="en-US" sz="1100" b="1" dirty="0">
                <a:solidFill>
                  <a:schemeClr val="bg2"/>
                </a:solidFill>
              </a:rPr>
              <a:t>Fan Coil Unit  •  Single Stage AHU</a:t>
            </a:r>
          </a:p>
          <a:p>
            <a:pPr algn="ctr"/>
            <a:r>
              <a:rPr lang="en-US" sz="1100" b="1" dirty="0">
                <a:solidFill>
                  <a:schemeClr val="bg2"/>
                </a:solidFill>
              </a:rPr>
              <a:t>Water Source HP • Pressure Dep Zone Control</a:t>
            </a:r>
          </a:p>
          <a:p>
            <a:pPr algn="ctr"/>
            <a:r>
              <a:rPr lang="en-US" sz="1100" b="1" dirty="0">
                <a:solidFill>
                  <a:schemeClr val="bg2"/>
                </a:solidFill>
              </a:rPr>
              <a:t>Boiler Hot Water Reset, </a:t>
            </a:r>
            <a:r>
              <a:rPr lang="en-US" sz="1100" b="1" dirty="0" err="1">
                <a:solidFill>
                  <a:schemeClr val="bg2"/>
                </a:solidFill>
              </a:rPr>
              <a:t>etc</a:t>
            </a:r>
            <a:r>
              <a:rPr lang="en-US" sz="1100" b="1" dirty="0">
                <a:solidFill>
                  <a:schemeClr val="bg2"/>
                </a:solidFill>
              </a:rPr>
              <a:t>…</a:t>
            </a:r>
          </a:p>
        </p:txBody>
      </p:sp>
      <p:sp>
        <p:nvSpPr>
          <p:cNvPr id="15" name="Rectangle: Top Corners Rounded 14"/>
          <p:cNvSpPr/>
          <p:nvPr/>
        </p:nvSpPr>
        <p:spPr>
          <a:xfrm rot="10800000">
            <a:off x="4419600" y="2744932"/>
            <a:ext cx="4346372" cy="1566643"/>
          </a:xfrm>
          <a:prstGeom prst="round2SameRect">
            <a:avLst/>
          </a:prstGeom>
          <a:solidFill>
            <a:schemeClr val="bg1"/>
          </a:solidFill>
          <a:ln>
            <a:solidFill>
              <a:srgbClr val="0088C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6" name="Picture 15" descr="time ico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26501" y="3231480"/>
            <a:ext cx="560427" cy="505930"/>
          </a:xfrm>
          <a:prstGeom prst="rect">
            <a:avLst/>
          </a:prstGeom>
          <a:noFill/>
          <a:ln>
            <a:noFill/>
          </a:ln>
        </p:spPr>
      </p:pic>
      <p:sp>
        <p:nvSpPr>
          <p:cNvPr id="17" name="Text Box 2"/>
          <p:cNvSpPr txBox="1">
            <a:spLocks noChangeArrowheads="1"/>
          </p:cNvSpPr>
          <p:nvPr/>
        </p:nvSpPr>
        <p:spPr bwMode="auto">
          <a:xfrm>
            <a:off x="7591489" y="2810174"/>
            <a:ext cx="1058781" cy="347980"/>
          </a:xfrm>
          <a:prstGeom prst="rect">
            <a:avLst/>
          </a:prstGeom>
          <a:noFill/>
          <a:ln w="9525">
            <a:noFill/>
            <a:miter lim="800000"/>
            <a:headEnd/>
            <a:tailEnd/>
          </a:ln>
        </p:spPr>
        <p:txBody>
          <a:bodyPr rot="0" vert="horz" wrap="square" lIns="91440" tIns="45720" rIns="91440" bIns="45720" anchor="t" anchorCtr="0">
            <a:noAutofit/>
          </a:bodyPr>
          <a:lstStyle/>
          <a:p>
            <a:pPr marL="0" marR="0" algn="ctr">
              <a:lnSpc>
                <a:spcPct val="107000"/>
              </a:lnSpc>
              <a:spcBef>
                <a:spcPts val="0"/>
              </a:spcBef>
              <a:spcAft>
                <a:spcPts val="800"/>
              </a:spcAft>
            </a:pPr>
            <a:r>
              <a:rPr lang="en-US" sz="1000" b="1" dirty="0">
                <a:effectLst/>
                <a:latin typeface="Arial" panose="020B0604020202020204" pitchFamily="34" charset="0"/>
                <a:ea typeface="Calibri" panose="020F0502020204030204" pitchFamily="34" charset="0"/>
                <a:cs typeface="Times New Roman" panose="02020603050405020304" pitchFamily="18" charset="0"/>
              </a:rPr>
              <a:t>Time &amp; Labor Savings</a:t>
            </a:r>
            <a:endParaRPr lang="en-US" sz="10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8" name="Text Box 2"/>
          <p:cNvSpPr txBox="1">
            <a:spLocks noChangeArrowheads="1"/>
          </p:cNvSpPr>
          <p:nvPr/>
        </p:nvSpPr>
        <p:spPr bwMode="auto">
          <a:xfrm>
            <a:off x="7511441" y="3706433"/>
            <a:ext cx="1176929" cy="447675"/>
          </a:xfrm>
          <a:prstGeom prst="rect">
            <a:avLst/>
          </a:prstGeom>
          <a:noFill/>
          <a:ln w="9525">
            <a:noFill/>
            <a:miter lim="800000"/>
            <a:headEnd/>
            <a:tailEnd/>
          </a:ln>
        </p:spPr>
        <p:txBody>
          <a:bodyPr rot="0" vert="horz" wrap="square" lIns="91440" tIns="45720" rIns="91440" bIns="45720" anchor="t" anchorCtr="0">
            <a:noAutofit/>
          </a:bodyPr>
          <a:lstStyle/>
          <a:p>
            <a:pPr marL="0" marR="0" algn="ctr">
              <a:lnSpc>
                <a:spcPct val="107000"/>
              </a:lnSpc>
              <a:spcBef>
                <a:spcPts val="0"/>
              </a:spcBef>
              <a:spcAft>
                <a:spcPts val="800"/>
              </a:spcAft>
            </a:pPr>
            <a:r>
              <a:rPr lang="en-US" sz="1000" b="1" dirty="0">
                <a:effectLst/>
                <a:latin typeface="Arial" panose="020B0604020202020204" pitchFamily="34" charset="0"/>
                <a:ea typeface="Calibri" panose="020F0502020204030204" pitchFamily="34" charset="0"/>
                <a:cs typeface="Times New Roman" panose="02020603050405020304" pitchFamily="18" charset="0"/>
              </a:rPr>
              <a:t>Enhanced Niagara workflows</a:t>
            </a:r>
            <a:endParaRPr lang="en-US" sz="10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Text Box 2"/>
          <p:cNvSpPr txBox="1">
            <a:spLocks noChangeArrowheads="1"/>
          </p:cNvSpPr>
          <p:nvPr/>
        </p:nvSpPr>
        <p:spPr bwMode="auto">
          <a:xfrm>
            <a:off x="4697351" y="2806207"/>
            <a:ext cx="1047911" cy="347980"/>
          </a:xfrm>
          <a:prstGeom prst="rect">
            <a:avLst/>
          </a:prstGeom>
          <a:noFill/>
          <a:ln w="9525">
            <a:noFill/>
            <a:miter lim="800000"/>
            <a:headEnd/>
            <a:tailEnd/>
          </a:ln>
        </p:spPr>
        <p:txBody>
          <a:bodyPr rot="0" vert="horz" wrap="square" lIns="91440" tIns="45720" rIns="91440" bIns="45720" anchor="t" anchorCtr="0">
            <a:noAutofit/>
          </a:bodyPr>
          <a:lstStyle/>
          <a:p>
            <a:pPr marL="0" marR="0" algn="ctr">
              <a:lnSpc>
                <a:spcPct val="107000"/>
              </a:lnSpc>
              <a:spcBef>
                <a:spcPts val="0"/>
              </a:spcBef>
              <a:spcAft>
                <a:spcPts val="800"/>
              </a:spcAft>
            </a:pPr>
            <a:r>
              <a:rPr lang="en-US" sz="1000" b="1" dirty="0">
                <a:effectLst/>
                <a:latin typeface="Arial" panose="020B0604020202020204" pitchFamily="34" charset="0"/>
                <a:ea typeface="Calibri" panose="020F0502020204030204" pitchFamily="34" charset="0"/>
                <a:cs typeface="Times New Roman" panose="02020603050405020304" pitchFamily="18" charset="0"/>
              </a:rPr>
              <a:t>Performance &amp; Power</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0" name="Picture 19" descr="graph icon"/>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42406" y="3252913"/>
            <a:ext cx="527654" cy="480530"/>
          </a:xfrm>
          <a:prstGeom prst="rect">
            <a:avLst/>
          </a:prstGeom>
          <a:noFill/>
          <a:ln>
            <a:noFill/>
          </a:ln>
        </p:spPr>
      </p:pic>
      <p:sp>
        <p:nvSpPr>
          <p:cNvPr id="21" name="Text Box 2"/>
          <p:cNvSpPr txBox="1">
            <a:spLocks noChangeArrowheads="1"/>
          </p:cNvSpPr>
          <p:nvPr/>
        </p:nvSpPr>
        <p:spPr bwMode="auto">
          <a:xfrm>
            <a:off x="4594181" y="3747842"/>
            <a:ext cx="1295155" cy="476250"/>
          </a:xfrm>
          <a:prstGeom prst="rect">
            <a:avLst/>
          </a:prstGeom>
          <a:noFill/>
          <a:ln w="9525">
            <a:noFill/>
            <a:miter lim="800000"/>
            <a:headEnd/>
            <a:tailEnd/>
          </a:ln>
        </p:spPr>
        <p:txBody>
          <a:bodyPr rot="0" vert="horz" wrap="square" lIns="91440" tIns="45720" rIns="91440" bIns="45720" anchor="t" anchorCtr="0">
            <a:noAutofit/>
          </a:bodyPr>
          <a:lstStyle/>
          <a:p>
            <a:pPr marL="0" marR="0" algn="ctr">
              <a:lnSpc>
                <a:spcPct val="107000"/>
              </a:lnSpc>
              <a:spcBef>
                <a:spcPts val="0"/>
              </a:spcBef>
              <a:spcAft>
                <a:spcPts val="800"/>
              </a:spcAft>
            </a:pPr>
            <a:r>
              <a:rPr lang="en-US" sz="1000" b="1" dirty="0">
                <a:effectLst/>
                <a:latin typeface="Arial" panose="020B0604020202020204" pitchFamily="34" charset="0"/>
                <a:ea typeface="Calibri" panose="020F0502020204030204" pitchFamily="34" charset="0"/>
                <a:cs typeface="Times New Roman" panose="02020603050405020304" pitchFamily="18" charset="0"/>
              </a:rPr>
              <a:t>Deterministic Runtime Engine</a:t>
            </a:r>
            <a:endParaRPr lang="en-US" sz="10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30" name="Picture 6" descr="lock 4 ic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20644" y="3174241"/>
            <a:ext cx="559202" cy="559202"/>
          </a:xfrm>
          <a:prstGeom prst="rect">
            <a:avLst/>
          </a:prstGeom>
          <a:noFill/>
          <a:extLst>
            <a:ext uri="{909E8E84-426E-40DD-AFC4-6F175D3DCCD1}">
              <a14:hiddenFill xmlns:a14="http://schemas.microsoft.com/office/drawing/2010/main">
                <a:solidFill>
                  <a:srgbClr val="FFFFFF"/>
                </a:solidFill>
              </a14:hiddenFill>
            </a:ext>
          </a:extLst>
        </p:spPr>
      </p:pic>
      <p:sp>
        <p:nvSpPr>
          <p:cNvPr id="28" name="Text Box 2"/>
          <p:cNvSpPr txBox="1">
            <a:spLocks noChangeArrowheads="1"/>
          </p:cNvSpPr>
          <p:nvPr/>
        </p:nvSpPr>
        <p:spPr bwMode="auto">
          <a:xfrm>
            <a:off x="6176289" y="2833291"/>
            <a:ext cx="1047911" cy="347980"/>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Aft>
                <a:spcPts val="800"/>
              </a:spcAft>
            </a:pPr>
            <a:r>
              <a:rPr lang="en-US" sz="1000" b="1" dirty="0">
                <a:latin typeface="Arial" panose="020B0604020202020204" pitchFamily="34" charset="0"/>
                <a:ea typeface="Calibri" panose="020F0502020204030204" pitchFamily="34" charset="0"/>
                <a:cs typeface="Times New Roman" panose="02020603050405020304" pitchFamily="18" charset="0"/>
              </a:rPr>
              <a:t>Cybersecurity</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9" name="Text Box 2"/>
          <p:cNvSpPr txBox="1">
            <a:spLocks noChangeArrowheads="1"/>
          </p:cNvSpPr>
          <p:nvPr/>
        </p:nvSpPr>
        <p:spPr bwMode="auto">
          <a:xfrm>
            <a:off x="6075953" y="3747842"/>
            <a:ext cx="1295155" cy="476250"/>
          </a:xfrm>
          <a:prstGeom prst="rect">
            <a:avLst/>
          </a:prstGeom>
          <a:noFill/>
          <a:ln w="9525">
            <a:noFill/>
            <a:miter lim="800000"/>
            <a:headEnd/>
            <a:tailEnd/>
          </a:ln>
        </p:spPr>
        <p:txBody>
          <a:bodyPr rot="0" vert="horz" wrap="square" lIns="91440" tIns="45720" rIns="91440" bIns="45720" anchor="t" anchorCtr="0">
            <a:noAutofit/>
          </a:bodyPr>
          <a:lstStyle/>
          <a:p>
            <a:pPr marL="0" marR="0" algn="ctr">
              <a:lnSpc>
                <a:spcPct val="107000"/>
              </a:lnSpc>
              <a:spcBef>
                <a:spcPts val="0"/>
              </a:spcBef>
              <a:spcAft>
                <a:spcPts val="800"/>
              </a:spcAft>
            </a:pPr>
            <a:r>
              <a:rPr lang="en-US" sz="1000" b="1" dirty="0">
                <a:effectLst/>
                <a:latin typeface="Arial" panose="020B0604020202020204" pitchFamily="34" charset="0"/>
                <a:ea typeface="Calibri" panose="020F0502020204030204" pitchFamily="34" charset="0"/>
                <a:cs typeface="Times New Roman" panose="02020603050405020304" pitchFamily="18" charset="0"/>
              </a:rPr>
              <a:t>Built in Niagara Security</a:t>
            </a:r>
            <a:endParaRPr lang="en-US" sz="10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p:cNvPicPr>
            <a:picLocks noChangeAspect="1"/>
          </p:cNvPicPr>
          <p:nvPr/>
        </p:nvPicPr>
        <p:blipFill>
          <a:blip r:embed="rId6"/>
          <a:stretch>
            <a:fillRect/>
          </a:stretch>
        </p:blipFill>
        <p:spPr>
          <a:xfrm>
            <a:off x="384850" y="1320081"/>
            <a:ext cx="3717284" cy="2610189"/>
          </a:xfrm>
          <a:prstGeom prst="rect">
            <a:avLst/>
          </a:prstGeom>
        </p:spPr>
      </p:pic>
    </p:spTree>
    <p:extLst>
      <p:ext uri="{BB962C8B-B14F-4D97-AF65-F5344CB8AC3E}">
        <p14:creationId xmlns:p14="http://schemas.microsoft.com/office/powerpoint/2010/main" val="41177391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Is this just a JACE?</a:t>
            </a:r>
          </a:p>
        </p:txBody>
      </p:sp>
      <p:graphicFrame>
        <p:nvGraphicFramePr>
          <p:cNvPr id="4" name="Table 3"/>
          <p:cNvGraphicFramePr>
            <a:graphicFrameLocks noGrp="1"/>
          </p:cNvGraphicFramePr>
          <p:nvPr>
            <p:extLst/>
          </p:nvPr>
        </p:nvGraphicFramePr>
        <p:xfrm>
          <a:off x="457199" y="1166348"/>
          <a:ext cx="8229601" cy="2721487"/>
        </p:xfrm>
        <a:graphic>
          <a:graphicData uri="http://schemas.openxmlformats.org/drawingml/2006/table">
            <a:tbl>
              <a:tblPr firstRow="1" bandRow="1">
                <a:tableStyleId>{5C22544A-7EE6-4342-B048-85BDC9FD1C3A}</a:tableStyleId>
              </a:tblPr>
              <a:tblGrid>
                <a:gridCol w="3200401">
                  <a:extLst>
                    <a:ext uri="{9D8B030D-6E8A-4147-A177-3AD203B41FA5}">
                      <a16:colId xmlns:a16="http://schemas.microsoft.com/office/drawing/2014/main" val="2379518282"/>
                    </a:ext>
                  </a:extLst>
                </a:gridCol>
                <a:gridCol w="2320119">
                  <a:extLst>
                    <a:ext uri="{9D8B030D-6E8A-4147-A177-3AD203B41FA5}">
                      <a16:colId xmlns:a16="http://schemas.microsoft.com/office/drawing/2014/main" val="2377507968"/>
                    </a:ext>
                  </a:extLst>
                </a:gridCol>
                <a:gridCol w="2709081">
                  <a:extLst>
                    <a:ext uri="{9D8B030D-6E8A-4147-A177-3AD203B41FA5}">
                      <a16:colId xmlns:a16="http://schemas.microsoft.com/office/drawing/2014/main" val="206239925"/>
                    </a:ext>
                  </a:extLst>
                </a:gridCol>
              </a:tblGrid>
              <a:tr h="301101">
                <a:tc>
                  <a:txBody>
                    <a:bodyPr/>
                    <a:lstStyle/>
                    <a:p>
                      <a:r>
                        <a:rPr lang="en-US" dirty="0"/>
                        <a:t>Feature</a:t>
                      </a:r>
                    </a:p>
                  </a:txBody>
                  <a:tcPr/>
                </a:tc>
                <a:tc>
                  <a:txBody>
                    <a:bodyPr/>
                    <a:lstStyle/>
                    <a:p>
                      <a:r>
                        <a:rPr lang="en-US" dirty="0"/>
                        <a:t>JACE</a:t>
                      </a:r>
                    </a:p>
                  </a:txBody>
                  <a:tcPr/>
                </a:tc>
                <a:tc>
                  <a:txBody>
                    <a:bodyPr/>
                    <a:lstStyle/>
                    <a:p>
                      <a:r>
                        <a:rPr lang="en-US" dirty="0"/>
                        <a:t>Edge 10</a:t>
                      </a:r>
                    </a:p>
                  </a:txBody>
                  <a:tcPr/>
                </a:tc>
                <a:extLst>
                  <a:ext uri="{0D108BD9-81ED-4DB2-BD59-A6C34878D82A}">
                    <a16:rowId xmlns:a16="http://schemas.microsoft.com/office/drawing/2014/main" val="472640223"/>
                  </a:ext>
                </a:extLst>
              </a:tr>
              <a:tr h="301101">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61534250"/>
                  </a:ext>
                </a:extLst>
              </a:tr>
              <a:tr h="301101">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986286561"/>
                  </a:ext>
                </a:extLst>
              </a:tr>
              <a:tr h="301101">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313665327"/>
                  </a:ext>
                </a:extLst>
              </a:tr>
              <a:tr h="301101">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007483382"/>
                  </a:ext>
                </a:extLst>
              </a:tr>
              <a:tr h="301101">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591860829"/>
                  </a:ext>
                </a:extLst>
              </a:tr>
              <a:tr h="526927">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840161388"/>
                  </a:ext>
                </a:extLst>
              </a:tr>
            </a:tbl>
          </a:graphicData>
        </a:graphic>
      </p:graphicFrame>
      <p:sp>
        <p:nvSpPr>
          <p:cNvPr id="5" name="TextBox 4"/>
          <p:cNvSpPr txBox="1"/>
          <p:nvPr/>
        </p:nvSpPr>
        <p:spPr>
          <a:xfrm>
            <a:off x="457200" y="1540901"/>
            <a:ext cx="8229600" cy="369332"/>
          </a:xfrm>
          <a:prstGeom prst="rect">
            <a:avLst/>
          </a:prstGeom>
          <a:noFill/>
        </p:spPr>
        <p:txBody>
          <a:bodyPr wrap="square" rtlCol="0">
            <a:spAutoFit/>
          </a:bodyPr>
          <a:lstStyle/>
          <a:p>
            <a:r>
              <a:rPr lang="en-US" dirty="0"/>
              <a:t>Full Niagara Stack		         YES		                 YES</a:t>
            </a:r>
          </a:p>
        </p:txBody>
      </p:sp>
      <p:sp>
        <p:nvSpPr>
          <p:cNvPr id="6" name="TextBox 5"/>
          <p:cNvSpPr txBox="1"/>
          <p:nvPr/>
        </p:nvSpPr>
        <p:spPr>
          <a:xfrm>
            <a:off x="457200" y="1897495"/>
            <a:ext cx="8229600" cy="369332"/>
          </a:xfrm>
          <a:prstGeom prst="rect">
            <a:avLst/>
          </a:prstGeom>
          <a:noFill/>
        </p:spPr>
        <p:txBody>
          <a:bodyPr wrap="square" rtlCol="0">
            <a:spAutoFit/>
          </a:bodyPr>
          <a:lstStyle/>
          <a:p>
            <a:r>
              <a:rPr lang="en-US" dirty="0"/>
              <a:t>Secure IP Stack			         YES		                 YES</a:t>
            </a:r>
          </a:p>
        </p:txBody>
      </p:sp>
      <p:sp>
        <p:nvSpPr>
          <p:cNvPr id="7" name="TextBox 6"/>
          <p:cNvSpPr txBox="1"/>
          <p:nvPr/>
        </p:nvSpPr>
        <p:spPr>
          <a:xfrm>
            <a:off x="457200" y="2254089"/>
            <a:ext cx="8229600" cy="369332"/>
          </a:xfrm>
          <a:prstGeom prst="rect">
            <a:avLst/>
          </a:prstGeom>
          <a:noFill/>
        </p:spPr>
        <p:txBody>
          <a:bodyPr wrap="square" rtlCol="0">
            <a:spAutoFit/>
          </a:bodyPr>
          <a:lstStyle/>
          <a:p>
            <a:r>
              <a:rPr lang="en-US" dirty="0"/>
              <a:t>Onboard IO			                NO   			          YES</a:t>
            </a:r>
          </a:p>
        </p:txBody>
      </p:sp>
      <p:sp>
        <p:nvSpPr>
          <p:cNvPr id="8" name="TextBox 7"/>
          <p:cNvSpPr txBox="1"/>
          <p:nvPr/>
        </p:nvSpPr>
        <p:spPr>
          <a:xfrm>
            <a:off x="457200" y="2623421"/>
            <a:ext cx="8229600" cy="369332"/>
          </a:xfrm>
          <a:prstGeom prst="rect">
            <a:avLst/>
          </a:prstGeom>
          <a:noFill/>
        </p:spPr>
        <p:txBody>
          <a:bodyPr wrap="square" rtlCol="0">
            <a:spAutoFit/>
          </a:bodyPr>
          <a:lstStyle/>
          <a:p>
            <a:r>
              <a:rPr lang="en-US" dirty="0"/>
              <a:t>Deterministic Runtime Engine	  NO		                 YES</a:t>
            </a:r>
          </a:p>
        </p:txBody>
      </p:sp>
      <p:sp>
        <p:nvSpPr>
          <p:cNvPr id="9" name="TextBox 8"/>
          <p:cNvSpPr txBox="1"/>
          <p:nvPr/>
        </p:nvSpPr>
        <p:spPr>
          <a:xfrm>
            <a:off x="457200" y="2992753"/>
            <a:ext cx="8229600" cy="369332"/>
          </a:xfrm>
          <a:prstGeom prst="rect">
            <a:avLst/>
          </a:prstGeom>
          <a:noFill/>
        </p:spPr>
        <p:txBody>
          <a:bodyPr wrap="square" rtlCol="0">
            <a:spAutoFit/>
          </a:bodyPr>
          <a:lstStyle/>
          <a:p>
            <a:r>
              <a:rPr lang="en-US" dirty="0"/>
              <a:t>Daisy Chained Ethernet              NO				          YES</a:t>
            </a:r>
          </a:p>
        </p:txBody>
      </p:sp>
      <p:sp>
        <p:nvSpPr>
          <p:cNvPr id="10" name="TextBox 9"/>
          <p:cNvSpPr txBox="1"/>
          <p:nvPr/>
        </p:nvSpPr>
        <p:spPr>
          <a:xfrm>
            <a:off x="457200" y="3435457"/>
            <a:ext cx="8229600" cy="369332"/>
          </a:xfrm>
          <a:prstGeom prst="rect">
            <a:avLst/>
          </a:prstGeom>
          <a:noFill/>
        </p:spPr>
        <p:txBody>
          <a:bodyPr wrap="square" rtlCol="0">
            <a:spAutoFit/>
          </a:bodyPr>
          <a:lstStyle/>
          <a:p>
            <a:r>
              <a:rPr lang="en-US" dirty="0"/>
              <a:t>Application			               Integration Platform	   Field Controller</a:t>
            </a:r>
          </a:p>
        </p:txBody>
      </p:sp>
    </p:spTree>
    <p:extLst>
      <p:ext uri="{BB962C8B-B14F-4D97-AF65-F5344CB8AC3E}">
        <p14:creationId xmlns:p14="http://schemas.microsoft.com/office/powerpoint/2010/main" val="2539652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Introducing Niagara Edge 10</a:t>
            </a:r>
          </a:p>
        </p:txBody>
      </p:sp>
      <p:sp>
        <p:nvSpPr>
          <p:cNvPr id="11" name="Rectangle: Top Corners Rounded 10"/>
          <p:cNvSpPr/>
          <p:nvPr/>
        </p:nvSpPr>
        <p:spPr>
          <a:xfrm>
            <a:off x="4419600" y="916596"/>
            <a:ext cx="4346372" cy="1113175"/>
          </a:xfrm>
          <a:prstGeom prst="round2SameRect">
            <a:avLst/>
          </a:prstGeom>
          <a:solidFill>
            <a:srgbClr val="0088CE"/>
          </a:solidFill>
          <a:effectLst>
            <a:outerShdw blurRad="40005" dist="22860" dir="5400000" algn="ctr" rotWithShape="0">
              <a:schemeClr val="tx1">
                <a:alpha val="35000"/>
              </a:schemeClr>
            </a:outerShdw>
          </a:effectLst>
        </p:spPr>
        <p:txBody>
          <a:bodyPr wrap="square">
            <a:spAutoFit/>
          </a:bodyPr>
          <a:lstStyle/>
          <a:p>
            <a:pPr algn="ctr"/>
            <a:r>
              <a:rPr lang="en-US" sz="1050" b="1" dirty="0">
                <a:solidFill>
                  <a:schemeClr val="bg1">
                    <a:lumMod val="95000"/>
                  </a:schemeClr>
                </a:solidFill>
              </a:rPr>
              <a:t>IP based general purpose IO Controller</a:t>
            </a:r>
          </a:p>
          <a:p>
            <a:pPr algn="ctr"/>
            <a:r>
              <a:rPr lang="en-US" sz="1050" b="1" dirty="0">
                <a:solidFill>
                  <a:schemeClr val="bg1">
                    <a:lumMod val="95000"/>
                  </a:schemeClr>
                </a:solidFill>
              </a:rPr>
              <a:t>Powered by Niagara Framework</a:t>
            </a:r>
          </a:p>
          <a:p>
            <a:pPr algn="ctr"/>
            <a:r>
              <a:rPr lang="en-US" sz="1050" b="1" dirty="0">
                <a:solidFill>
                  <a:schemeClr val="bg1">
                    <a:lumMod val="95000"/>
                  </a:schemeClr>
                </a:solidFill>
              </a:rPr>
              <a:t>5 UI </a:t>
            </a:r>
            <a:r>
              <a:rPr lang="en-US" sz="1050" b="1" dirty="0">
                <a:solidFill>
                  <a:schemeClr val="bg2"/>
                </a:solidFill>
              </a:rPr>
              <a:t>•</a:t>
            </a:r>
            <a:r>
              <a:rPr lang="en-US" sz="1050" b="1" dirty="0">
                <a:solidFill>
                  <a:schemeClr val="bg1">
                    <a:lumMod val="95000"/>
                  </a:schemeClr>
                </a:solidFill>
              </a:rPr>
              <a:t> 3 DO </a:t>
            </a:r>
            <a:r>
              <a:rPr lang="en-US" sz="1050" b="1" dirty="0">
                <a:solidFill>
                  <a:schemeClr val="bg2"/>
                </a:solidFill>
              </a:rPr>
              <a:t>•</a:t>
            </a:r>
            <a:r>
              <a:rPr lang="en-US" sz="1050" b="1" dirty="0">
                <a:solidFill>
                  <a:schemeClr val="bg1">
                    <a:lumMod val="95000"/>
                  </a:schemeClr>
                </a:solidFill>
              </a:rPr>
              <a:t> 2 AO</a:t>
            </a:r>
          </a:p>
          <a:p>
            <a:pPr algn="ctr"/>
            <a:r>
              <a:rPr lang="en-US" sz="1050" b="1" dirty="0">
                <a:solidFill>
                  <a:schemeClr val="bg1">
                    <a:lumMod val="95000"/>
                  </a:schemeClr>
                </a:solidFill>
              </a:rPr>
              <a:t>1 485 Serial Port</a:t>
            </a:r>
          </a:p>
          <a:p>
            <a:pPr algn="ctr"/>
            <a:r>
              <a:rPr lang="en-US" sz="1050" b="1" dirty="0">
                <a:solidFill>
                  <a:schemeClr val="bg1">
                    <a:lumMod val="95000"/>
                  </a:schemeClr>
                </a:solidFill>
              </a:rPr>
              <a:t>2 Ethernet Ports capable of daisy chaining</a:t>
            </a:r>
          </a:p>
          <a:p>
            <a:pPr algn="ctr"/>
            <a:r>
              <a:rPr lang="en-US" sz="1050" b="1" dirty="0">
                <a:solidFill>
                  <a:schemeClr val="bg1">
                    <a:lumMod val="95000"/>
                  </a:schemeClr>
                </a:solidFill>
              </a:rPr>
              <a:t>Expansion via NRIO 16 and 34</a:t>
            </a:r>
          </a:p>
        </p:txBody>
      </p:sp>
      <p:sp>
        <p:nvSpPr>
          <p:cNvPr id="13" name="Rectangle 12"/>
          <p:cNvSpPr/>
          <p:nvPr/>
        </p:nvSpPr>
        <p:spPr>
          <a:xfrm>
            <a:off x="4419600" y="2078750"/>
            <a:ext cx="4346372" cy="600164"/>
          </a:xfrm>
          <a:prstGeom prst="rect">
            <a:avLst/>
          </a:prstGeom>
          <a:solidFill>
            <a:srgbClr val="0088CE"/>
          </a:solidFill>
          <a:ln>
            <a:solidFill>
              <a:srgbClr val="0088CE"/>
            </a:solidFill>
          </a:ln>
          <a:effectLst>
            <a:outerShdw blurRad="40005" dist="22860" dir="5400000" algn="ctr" rotWithShape="0">
              <a:schemeClr val="tx1">
                <a:alpha val="35000"/>
              </a:schemeClr>
            </a:outerShdw>
          </a:effectLst>
        </p:spPr>
        <p:txBody>
          <a:bodyPr wrap="square">
            <a:spAutoFit/>
          </a:bodyPr>
          <a:lstStyle/>
          <a:p>
            <a:pPr algn="ctr"/>
            <a:r>
              <a:rPr lang="en-US" sz="1100" b="1" dirty="0">
                <a:solidFill>
                  <a:schemeClr val="bg2"/>
                </a:solidFill>
              </a:rPr>
              <a:t>Fan Coil Unit  •  Single Stage AHU</a:t>
            </a:r>
          </a:p>
          <a:p>
            <a:pPr algn="ctr"/>
            <a:r>
              <a:rPr lang="en-US" sz="1100" b="1" dirty="0">
                <a:solidFill>
                  <a:schemeClr val="bg2"/>
                </a:solidFill>
              </a:rPr>
              <a:t>Water Source HP • Pressure Dep Zone Control</a:t>
            </a:r>
          </a:p>
          <a:p>
            <a:pPr algn="ctr"/>
            <a:r>
              <a:rPr lang="en-US" sz="1100" b="1" dirty="0">
                <a:solidFill>
                  <a:schemeClr val="bg2"/>
                </a:solidFill>
              </a:rPr>
              <a:t>Boiler Hot Water Reset, </a:t>
            </a:r>
            <a:r>
              <a:rPr lang="en-US" sz="1100" b="1" dirty="0" err="1">
                <a:solidFill>
                  <a:schemeClr val="bg2"/>
                </a:solidFill>
              </a:rPr>
              <a:t>etc</a:t>
            </a:r>
            <a:r>
              <a:rPr lang="en-US" sz="1100" b="1" dirty="0">
                <a:solidFill>
                  <a:schemeClr val="bg2"/>
                </a:solidFill>
              </a:rPr>
              <a:t>…</a:t>
            </a:r>
          </a:p>
        </p:txBody>
      </p:sp>
      <p:sp>
        <p:nvSpPr>
          <p:cNvPr id="15" name="Rectangle: Top Corners Rounded 14"/>
          <p:cNvSpPr/>
          <p:nvPr/>
        </p:nvSpPr>
        <p:spPr>
          <a:xfrm rot="10800000">
            <a:off x="4419600" y="2744932"/>
            <a:ext cx="4346372" cy="1566643"/>
          </a:xfrm>
          <a:prstGeom prst="round2SameRect">
            <a:avLst/>
          </a:prstGeom>
          <a:solidFill>
            <a:schemeClr val="bg1"/>
          </a:solidFill>
          <a:ln>
            <a:solidFill>
              <a:srgbClr val="0088C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6" name="Picture 15" descr="time ico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26501" y="3231480"/>
            <a:ext cx="560427" cy="505930"/>
          </a:xfrm>
          <a:prstGeom prst="rect">
            <a:avLst/>
          </a:prstGeom>
          <a:noFill/>
          <a:ln>
            <a:noFill/>
          </a:ln>
        </p:spPr>
      </p:pic>
      <p:sp>
        <p:nvSpPr>
          <p:cNvPr id="17" name="Text Box 2"/>
          <p:cNvSpPr txBox="1">
            <a:spLocks noChangeArrowheads="1"/>
          </p:cNvSpPr>
          <p:nvPr/>
        </p:nvSpPr>
        <p:spPr bwMode="auto">
          <a:xfrm>
            <a:off x="7591489" y="2810174"/>
            <a:ext cx="1058781" cy="347980"/>
          </a:xfrm>
          <a:prstGeom prst="rect">
            <a:avLst/>
          </a:prstGeom>
          <a:noFill/>
          <a:ln w="9525">
            <a:noFill/>
            <a:miter lim="800000"/>
            <a:headEnd/>
            <a:tailEnd/>
          </a:ln>
        </p:spPr>
        <p:txBody>
          <a:bodyPr rot="0" vert="horz" wrap="square" lIns="91440" tIns="45720" rIns="91440" bIns="45720" anchor="t" anchorCtr="0">
            <a:noAutofit/>
          </a:bodyPr>
          <a:lstStyle/>
          <a:p>
            <a:pPr marL="0" marR="0" algn="ctr">
              <a:lnSpc>
                <a:spcPct val="107000"/>
              </a:lnSpc>
              <a:spcBef>
                <a:spcPts val="0"/>
              </a:spcBef>
              <a:spcAft>
                <a:spcPts val="800"/>
              </a:spcAft>
            </a:pPr>
            <a:r>
              <a:rPr lang="en-US" sz="1000" b="1" dirty="0">
                <a:effectLst/>
                <a:latin typeface="Arial" panose="020B0604020202020204" pitchFamily="34" charset="0"/>
                <a:ea typeface="Calibri" panose="020F0502020204030204" pitchFamily="34" charset="0"/>
                <a:cs typeface="Times New Roman" panose="02020603050405020304" pitchFamily="18" charset="0"/>
              </a:rPr>
              <a:t>Time &amp; Labor Savings</a:t>
            </a:r>
            <a:endParaRPr lang="en-US" sz="10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8" name="Text Box 2"/>
          <p:cNvSpPr txBox="1">
            <a:spLocks noChangeArrowheads="1"/>
          </p:cNvSpPr>
          <p:nvPr/>
        </p:nvSpPr>
        <p:spPr bwMode="auto">
          <a:xfrm>
            <a:off x="7511441" y="3706433"/>
            <a:ext cx="1176929" cy="447675"/>
          </a:xfrm>
          <a:prstGeom prst="rect">
            <a:avLst/>
          </a:prstGeom>
          <a:noFill/>
          <a:ln w="9525">
            <a:noFill/>
            <a:miter lim="800000"/>
            <a:headEnd/>
            <a:tailEnd/>
          </a:ln>
        </p:spPr>
        <p:txBody>
          <a:bodyPr rot="0" vert="horz" wrap="square" lIns="91440" tIns="45720" rIns="91440" bIns="45720" anchor="t" anchorCtr="0">
            <a:noAutofit/>
          </a:bodyPr>
          <a:lstStyle/>
          <a:p>
            <a:pPr marL="0" marR="0" algn="ctr">
              <a:lnSpc>
                <a:spcPct val="107000"/>
              </a:lnSpc>
              <a:spcBef>
                <a:spcPts val="0"/>
              </a:spcBef>
              <a:spcAft>
                <a:spcPts val="800"/>
              </a:spcAft>
            </a:pPr>
            <a:r>
              <a:rPr lang="en-US" sz="1000" b="1" dirty="0">
                <a:effectLst/>
                <a:latin typeface="Arial" panose="020B0604020202020204" pitchFamily="34" charset="0"/>
                <a:ea typeface="Calibri" panose="020F0502020204030204" pitchFamily="34" charset="0"/>
                <a:cs typeface="Times New Roman" panose="02020603050405020304" pitchFamily="18" charset="0"/>
              </a:rPr>
              <a:t>Enhanced Niagara workflows</a:t>
            </a:r>
            <a:endParaRPr lang="en-US" sz="10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Text Box 2"/>
          <p:cNvSpPr txBox="1">
            <a:spLocks noChangeArrowheads="1"/>
          </p:cNvSpPr>
          <p:nvPr/>
        </p:nvSpPr>
        <p:spPr bwMode="auto">
          <a:xfrm>
            <a:off x="4697351" y="2806207"/>
            <a:ext cx="1047911" cy="347980"/>
          </a:xfrm>
          <a:prstGeom prst="rect">
            <a:avLst/>
          </a:prstGeom>
          <a:noFill/>
          <a:ln w="9525">
            <a:noFill/>
            <a:miter lim="800000"/>
            <a:headEnd/>
            <a:tailEnd/>
          </a:ln>
        </p:spPr>
        <p:txBody>
          <a:bodyPr rot="0" vert="horz" wrap="square" lIns="91440" tIns="45720" rIns="91440" bIns="45720" anchor="t" anchorCtr="0">
            <a:noAutofit/>
          </a:bodyPr>
          <a:lstStyle/>
          <a:p>
            <a:pPr marL="0" marR="0" algn="ctr">
              <a:lnSpc>
                <a:spcPct val="107000"/>
              </a:lnSpc>
              <a:spcBef>
                <a:spcPts val="0"/>
              </a:spcBef>
              <a:spcAft>
                <a:spcPts val="800"/>
              </a:spcAft>
            </a:pPr>
            <a:r>
              <a:rPr lang="en-US" sz="1000" b="1" dirty="0">
                <a:effectLst/>
                <a:latin typeface="Arial" panose="020B0604020202020204" pitchFamily="34" charset="0"/>
                <a:ea typeface="Calibri" panose="020F0502020204030204" pitchFamily="34" charset="0"/>
                <a:cs typeface="Times New Roman" panose="02020603050405020304" pitchFamily="18" charset="0"/>
              </a:rPr>
              <a:t>Performance &amp; Power</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0" name="Picture 19" descr="graph icon"/>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42406" y="3252913"/>
            <a:ext cx="527654" cy="480530"/>
          </a:xfrm>
          <a:prstGeom prst="rect">
            <a:avLst/>
          </a:prstGeom>
          <a:noFill/>
          <a:ln>
            <a:noFill/>
          </a:ln>
        </p:spPr>
      </p:pic>
      <p:sp>
        <p:nvSpPr>
          <p:cNvPr id="21" name="Text Box 2"/>
          <p:cNvSpPr txBox="1">
            <a:spLocks noChangeArrowheads="1"/>
          </p:cNvSpPr>
          <p:nvPr/>
        </p:nvSpPr>
        <p:spPr bwMode="auto">
          <a:xfrm>
            <a:off x="4594181" y="3747842"/>
            <a:ext cx="1295155" cy="476250"/>
          </a:xfrm>
          <a:prstGeom prst="rect">
            <a:avLst/>
          </a:prstGeom>
          <a:noFill/>
          <a:ln w="9525">
            <a:noFill/>
            <a:miter lim="800000"/>
            <a:headEnd/>
            <a:tailEnd/>
          </a:ln>
        </p:spPr>
        <p:txBody>
          <a:bodyPr rot="0" vert="horz" wrap="square" lIns="91440" tIns="45720" rIns="91440" bIns="45720" anchor="t" anchorCtr="0">
            <a:noAutofit/>
          </a:bodyPr>
          <a:lstStyle/>
          <a:p>
            <a:pPr marL="0" marR="0" algn="ctr">
              <a:lnSpc>
                <a:spcPct val="107000"/>
              </a:lnSpc>
              <a:spcBef>
                <a:spcPts val="0"/>
              </a:spcBef>
              <a:spcAft>
                <a:spcPts val="800"/>
              </a:spcAft>
            </a:pPr>
            <a:r>
              <a:rPr lang="en-US" sz="1000" b="1" dirty="0">
                <a:effectLst/>
                <a:latin typeface="Arial" panose="020B0604020202020204" pitchFamily="34" charset="0"/>
                <a:ea typeface="Calibri" panose="020F0502020204030204" pitchFamily="34" charset="0"/>
                <a:cs typeface="Times New Roman" panose="02020603050405020304" pitchFamily="18" charset="0"/>
              </a:rPr>
              <a:t>Deterministic Runtime Engine</a:t>
            </a:r>
            <a:endParaRPr lang="en-US" sz="10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30" name="Picture 6" descr="lock 4 ic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20644" y="3174241"/>
            <a:ext cx="559202" cy="559202"/>
          </a:xfrm>
          <a:prstGeom prst="rect">
            <a:avLst/>
          </a:prstGeom>
          <a:noFill/>
          <a:extLst>
            <a:ext uri="{909E8E84-426E-40DD-AFC4-6F175D3DCCD1}">
              <a14:hiddenFill xmlns:a14="http://schemas.microsoft.com/office/drawing/2010/main">
                <a:solidFill>
                  <a:srgbClr val="FFFFFF"/>
                </a:solidFill>
              </a14:hiddenFill>
            </a:ext>
          </a:extLst>
        </p:spPr>
      </p:pic>
      <p:sp>
        <p:nvSpPr>
          <p:cNvPr id="28" name="Text Box 2"/>
          <p:cNvSpPr txBox="1">
            <a:spLocks noChangeArrowheads="1"/>
          </p:cNvSpPr>
          <p:nvPr/>
        </p:nvSpPr>
        <p:spPr bwMode="auto">
          <a:xfrm>
            <a:off x="6176289" y="2833291"/>
            <a:ext cx="1047911" cy="347980"/>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Aft>
                <a:spcPts val="800"/>
              </a:spcAft>
            </a:pPr>
            <a:r>
              <a:rPr lang="en-US" sz="1000" b="1" dirty="0">
                <a:latin typeface="Arial" panose="020B0604020202020204" pitchFamily="34" charset="0"/>
                <a:ea typeface="Calibri" panose="020F0502020204030204" pitchFamily="34" charset="0"/>
                <a:cs typeface="Times New Roman" panose="02020603050405020304" pitchFamily="18" charset="0"/>
              </a:rPr>
              <a:t>Cybersecurity</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9" name="Text Box 2"/>
          <p:cNvSpPr txBox="1">
            <a:spLocks noChangeArrowheads="1"/>
          </p:cNvSpPr>
          <p:nvPr/>
        </p:nvSpPr>
        <p:spPr bwMode="auto">
          <a:xfrm>
            <a:off x="6075953" y="3747842"/>
            <a:ext cx="1295155" cy="476250"/>
          </a:xfrm>
          <a:prstGeom prst="rect">
            <a:avLst/>
          </a:prstGeom>
          <a:noFill/>
          <a:ln w="9525">
            <a:noFill/>
            <a:miter lim="800000"/>
            <a:headEnd/>
            <a:tailEnd/>
          </a:ln>
        </p:spPr>
        <p:txBody>
          <a:bodyPr rot="0" vert="horz" wrap="square" lIns="91440" tIns="45720" rIns="91440" bIns="45720" anchor="t" anchorCtr="0">
            <a:noAutofit/>
          </a:bodyPr>
          <a:lstStyle/>
          <a:p>
            <a:pPr marL="0" marR="0" algn="ctr">
              <a:lnSpc>
                <a:spcPct val="107000"/>
              </a:lnSpc>
              <a:spcBef>
                <a:spcPts val="0"/>
              </a:spcBef>
              <a:spcAft>
                <a:spcPts val="800"/>
              </a:spcAft>
            </a:pPr>
            <a:r>
              <a:rPr lang="en-US" sz="1000" b="1" dirty="0">
                <a:effectLst/>
                <a:latin typeface="Arial" panose="020B0604020202020204" pitchFamily="34" charset="0"/>
                <a:ea typeface="Calibri" panose="020F0502020204030204" pitchFamily="34" charset="0"/>
                <a:cs typeface="Times New Roman" panose="02020603050405020304" pitchFamily="18" charset="0"/>
              </a:rPr>
              <a:t>Built in Niagara Security</a:t>
            </a:r>
            <a:endParaRPr lang="en-US" sz="10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2" name="Picture 21"/>
          <p:cNvPicPr>
            <a:picLocks noChangeAspect="1"/>
          </p:cNvPicPr>
          <p:nvPr/>
        </p:nvPicPr>
        <p:blipFill>
          <a:blip r:embed="rId6"/>
          <a:stretch>
            <a:fillRect/>
          </a:stretch>
        </p:blipFill>
        <p:spPr>
          <a:xfrm>
            <a:off x="384850" y="1320081"/>
            <a:ext cx="3717284" cy="2610189"/>
          </a:xfrm>
          <a:prstGeom prst="rect">
            <a:avLst/>
          </a:prstGeom>
        </p:spPr>
      </p:pic>
    </p:spTree>
    <p:extLst>
      <p:ext uri="{BB962C8B-B14F-4D97-AF65-F5344CB8AC3E}">
        <p14:creationId xmlns:p14="http://schemas.microsoft.com/office/powerpoint/2010/main" val="16922429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3436"/>
            <a:ext cx="8229600" cy="857250"/>
          </a:xfrm>
        </p:spPr>
        <p:txBody>
          <a:bodyPr>
            <a:normAutofit/>
          </a:bodyPr>
          <a:lstStyle/>
          <a:p>
            <a:r>
              <a:rPr lang="en-US" sz="2700" dirty="0"/>
              <a:t>Niagara Edge Tools – Joining the Network</a:t>
            </a:r>
            <a:endParaRPr lang="en-US" sz="2700" dirty="0">
              <a:solidFill>
                <a:srgbClr val="FF0000"/>
              </a:solidFill>
            </a:endParaRPr>
          </a:p>
        </p:txBody>
      </p:sp>
      <p:sp>
        <p:nvSpPr>
          <p:cNvPr id="3" name="Content Placeholder 2"/>
          <p:cNvSpPr>
            <a:spLocks noGrp="1"/>
          </p:cNvSpPr>
          <p:nvPr>
            <p:ph idx="1"/>
          </p:nvPr>
        </p:nvSpPr>
        <p:spPr/>
        <p:txBody>
          <a:bodyPr/>
          <a:lstStyle/>
          <a:p>
            <a:endParaRPr lang="en-US"/>
          </a:p>
        </p:txBody>
      </p:sp>
      <p:pic>
        <p:nvPicPr>
          <p:cNvPr id="8" name="Picture 7"/>
          <p:cNvPicPr>
            <a:picLocks noChangeAspect="1"/>
          </p:cNvPicPr>
          <p:nvPr/>
        </p:nvPicPr>
        <p:blipFill>
          <a:blip r:embed="rId2"/>
          <a:stretch>
            <a:fillRect/>
          </a:stretch>
        </p:blipFill>
        <p:spPr>
          <a:xfrm>
            <a:off x="1466473" y="742436"/>
            <a:ext cx="6211055" cy="3635967"/>
          </a:xfrm>
          <a:prstGeom prst="rect">
            <a:avLst/>
          </a:prstGeom>
        </p:spPr>
      </p:pic>
      <p:pic>
        <p:nvPicPr>
          <p:cNvPr id="34" name="Picture 33"/>
          <p:cNvPicPr>
            <a:picLocks noChangeAspect="1"/>
          </p:cNvPicPr>
          <p:nvPr/>
        </p:nvPicPr>
        <p:blipFill>
          <a:blip r:embed="rId3"/>
          <a:stretch>
            <a:fillRect/>
          </a:stretch>
        </p:blipFill>
        <p:spPr>
          <a:xfrm>
            <a:off x="5132231" y="2721485"/>
            <a:ext cx="2259236" cy="546920"/>
          </a:xfrm>
          <a:prstGeom prst="rect">
            <a:avLst/>
          </a:prstGeom>
        </p:spPr>
      </p:pic>
      <p:cxnSp>
        <p:nvCxnSpPr>
          <p:cNvPr id="10" name="Straight Connector 9"/>
          <p:cNvCxnSpPr/>
          <p:nvPr/>
        </p:nvCxnSpPr>
        <p:spPr>
          <a:xfrm flipV="1">
            <a:off x="5372100" y="2463085"/>
            <a:ext cx="0" cy="350454"/>
          </a:xfrm>
          <a:prstGeom prst="line">
            <a:avLst/>
          </a:prstGeom>
          <a:effectLst/>
        </p:spPr>
        <p:style>
          <a:lnRef idx="2">
            <a:schemeClr val="accent1"/>
          </a:lnRef>
          <a:fillRef idx="0">
            <a:schemeClr val="accent1"/>
          </a:fillRef>
          <a:effectRef idx="1">
            <a:schemeClr val="accent1"/>
          </a:effectRef>
          <a:fontRef idx="minor">
            <a:schemeClr val="tx1"/>
          </a:fontRef>
        </p:style>
      </p:cxnSp>
      <p:sp useBgFill="1">
        <p:nvSpPr>
          <p:cNvPr id="11" name="Rectangle 10"/>
          <p:cNvSpPr/>
          <p:nvPr/>
        </p:nvSpPr>
        <p:spPr>
          <a:xfrm>
            <a:off x="5322268" y="2468946"/>
            <a:ext cx="169985" cy="344593"/>
          </a:xfrm>
          <a:prstGeom prst="rect">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cxnSp>
        <p:nvCxnSpPr>
          <p:cNvPr id="16" name="Straight Connector 15"/>
          <p:cNvCxnSpPr/>
          <p:nvPr/>
        </p:nvCxnSpPr>
        <p:spPr>
          <a:xfrm flipV="1">
            <a:off x="6178061" y="2463085"/>
            <a:ext cx="0" cy="350454"/>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V="1">
            <a:off x="7022123" y="2463085"/>
            <a:ext cx="0" cy="350454"/>
          </a:xfrm>
          <a:prstGeom prst="line">
            <a:avLst/>
          </a:prstGeom>
          <a:effectLst/>
        </p:spPr>
        <p:style>
          <a:lnRef idx="2">
            <a:schemeClr val="accent1"/>
          </a:lnRef>
          <a:fillRef idx="0">
            <a:schemeClr val="accent1"/>
          </a:fillRef>
          <a:effectRef idx="1">
            <a:schemeClr val="accent1"/>
          </a:effectRef>
          <a:fontRef idx="minor">
            <a:schemeClr val="tx1"/>
          </a:fontRef>
        </p:style>
      </p:cxnSp>
      <p:sp useBgFill="1">
        <p:nvSpPr>
          <p:cNvPr id="18" name="Rectangle 17"/>
          <p:cNvSpPr/>
          <p:nvPr/>
        </p:nvSpPr>
        <p:spPr>
          <a:xfrm>
            <a:off x="6104187" y="2466015"/>
            <a:ext cx="169985" cy="344593"/>
          </a:xfrm>
          <a:prstGeom prst="rect">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useBgFill="1">
        <p:nvSpPr>
          <p:cNvPr id="19" name="Rectangle 18"/>
          <p:cNvSpPr/>
          <p:nvPr/>
        </p:nvSpPr>
        <p:spPr>
          <a:xfrm>
            <a:off x="6933748" y="2468778"/>
            <a:ext cx="169985" cy="344593"/>
          </a:xfrm>
          <a:prstGeom prst="rect">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67845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ppt_x"/>
                                          </p:val>
                                        </p:tav>
                                        <p:tav tm="100000">
                                          <p:val>
                                            <p:strVal val="#ppt_x"/>
                                          </p:val>
                                        </p:tav>
                                      </p:tavLst>
                                    </p:anim>
                                    <p:anim calcmode="lin" valueType="num">
                                      <p:cBhvr additive="base">
                                        <p:cTn id="8" dur="500" fill="hold"/>
                                        <p:tgtEl>
                                          <p:spTgt spid="34"/>
                                        </p:tgtEl>
                                        <p:attrNameLst>
                                          <p:attrName>ppt_y</p:attrName>
                                        </p:attrNameLst>
                                      </p:cBhvr>
                                      <p:tavLst>
                                        <p:tav tm="0">
                                          <p:val>
                                            <p:strVal val="1+#ppt_h/2"/>
                                          </p:val>
                                        </p:tav>
                                        <p:tav tm="100000">
                                          <p:val>
                                            <p:strVal val="#ppt_y"/>
                                          </p:val>
                                        </p:tav>
                                      </p:tavLst>
                                    </p:anim>
                                  </p:childTnLst>
                                </p:cTn>
                              </p:par>
                              <p:par>
                                <p:cTn id="9" presetID="22" presetClass="exit" presetSubtype="4" fill="hold" grpId="0" nodeType="withEffect">
                                  <p:stCondLst>
                                    <p:cond delay="500"/>
                                  </p:stCondLst>
                                  <p:childTnLst>
                                    <p:animEffect transition="out" filter="wipe(down)">
                                      <p:cBhvr>
                                        <p:cTn id="10" dur="500"/>
                                        <p:tgtEl>
                                          <p:spTgt spid="11"/>
                                        </p:tgtEl>
                                      </p:cBhvr>
                                    </p:animEffect>
                                    <p:set>
                                      <p:cBhvr>
                                        <p:cTn id="11" dur="1" fill="hold">
                                          <p:stCondLst>
                                            <p:cond delay="499"/>
                                          </p:stCondLst>
                                        </p:cTn>
                                        <p:tgtEl>
                                          <p:spTgt spid="11"/>
                                        </p:tgtEl>
                                        <p:attrNameLst>
                                          <p:attrName>style.visibility</p:attrName>
                                        </p:attrNameLst>
                                      </p:cBhvr>
                                      <p:to>
                                        <p:strVal val="hidden"/>
                                      </p:to>
                                    </p:set>
                                  </p:childTnLst>
                                </p:cTn>
                              </p:par>
                              <p:par>
                                <p:cTn id="12" presetID="22" presetClass="exit" presetSubtype="4" fill="hold" grpId="0" nodeType="withEffect">
                                  <p:stCondLst>
                                    <p:cond delay="1000"/>
                                  </p:stCondLst>
                                  <p:childTnLst>
                                    <p:animEffect transition="out" filter="wipe(down)">
                                      <p:cBhvr>
                                        <p:cTn id="13" dur="500"/>
                                        <p:tgtEl>
                                          <p:spTgt spid="18"/>
                                        </p:tgtEl>
                                      </p:cBhvr>
                                    </p:animEffect>
                                    <p:set>
                                      <p:cBhvr>
                                        <p:cTn id="14" dur="1" fill="hold">
                                          <p:stCondLst>
                                            <p:cond delay="499"/>
                                          </p:stCondLst>
                                        </p:cTn>
                                        <p:tgtEl>
                                          <p:spTgt spid="18"/>
                                        </p:tgtEl>
                                        <p:attrNameLst>
                                          <p:attrName>style.visibility</p:attrName>
                                        </p:attrNameLst>
                                      </p:cBhvr>
                                      <p:to>
                                        <p:strVal val="hidden"/>
                                      </p:to>
                                    </p:set>
                                  </p:childTnLst>
                                </p:cTn>
                              </p:par>
                              <p:par>
                                <p:cTn id="15" presetID="22" presetClass="exit" presetSubtype="4" fill="hold" grpId="0" nodeType="withEffect">
                                  <p:stCondLst>
                                    <p:cond delay="1500"/>
                                  </p:stCondLst>
                                  <p:childTnLst>
                                    <p:animEffect transition="out" filter="wipe(down)">
                                      <p:cBhvr>
                                        <p:cTn id="16" dur="500"/>
                                        <p:tgtEl>
                                          <p:spTgt spid="19"/>
                                        </p:tgtEl>
                                      </p:cBhvr>
                                    </p:animEffect>
                                    <p:set>
                                      <p:cBhvr>
                                        <p:cTn id="17"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8" grpId="0" animBg="1"/>
      <p:bldP spid="1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3794"/>
            <a:ext cx="8229600" cy="857250"/>
          </a:xfrm>
        </p:spPr>
        <p:txBody>
          <a:bodyPr>
            <a:normAutofit/>
          </a:bodyPr>
          <a:lstStyle/>
          <a:p>
            <a:r>
              <a:rPr lang="en-US" sz="2700" dirty="0"/>
              <a:t>Niagara Edge Tools – Securing Devices</a:t>
            </a:r>
            <a:endParaRPr lang="en-US" sz="2700" dirty="0">
              <a:solidFill>
                <a:srgbClr val="FF0000"/>
              </a:solidFill>
            </a:endParaRPr>
          </a:p>
        </p:txBody>
      </p:sp>
      <p:sp>
        <p:nvSpPr>
          <p:cNvPr id="3" name="Content Placeholder 2"/>
          <p:cNvSpPr>
            <a:spLocks noGrp="1"/>
          </p:cNvSpPr>
          <p:nvPr>
            <p:ph idx="1"/>
          </p:nvPr>
        </p:nvSpPr>
        <p:spPr/>
        <p:txBody>
          <a:bodyPr/>
          <a:lstStyle/>
          <a:p>
            <a:endParaRPr lang="en-US"/>
          </a:p>
        </p:txBody>
      </p:sp>
      <p:pic>
        <p:nvPicPr>
          <p:cNvPr id="8" name="Picture 7"/>
          <p:cNvPicPr>
            <a:picLocks noChangeAspect="1"/>
          </p:cNvPicPr>
          <p:nvPr/>
        </p:nvPicPr>
        <p:blipFill>
          <a:blip r:embed="rId2"/>
          <a:stretch>
            <a:fillRect/>
          </a:stretch>
        </p:blipFill>
        <p:spPr>
          <a:xfrm>
            <a:off x="1466473" y="742436"/>
            <a:ext cx="6211055" cy="3635967"/>
          </a:xfrm>
          <a:prstGeom prst="rect">
            <a:avLst/>
          </a:prstGeom>
        </p:spPr>
      </p:pic>
      <p:pic>
        <p:nvPicPr>
          <p:cNvPr id="34" name="Picture 33"/>
          <p:cNvPicPr>
            <a:picLocks noChangeAspect="1"/>
          </p:cNvPicPr>
          <p:nvPr/>
        </p:nvPicPr>
        <p:blipFill>
          <a:blip r:embed="rId3"/>
          <a:stretch>
            <a:fillRect/>
          </a:stretch>
        </p:blipFill>
        <p:spPr>
          <a:xfrm>
            <a:off x="5132231" y="2721485"/>
            <a:ext cx="2259236" cy="546920"/>
          </a:xfrm>
          <a:prstGeom prst="rect">
            <a:avLst/>
          </a:prstGeom>
        </p:spPr>
      </p:pic>
      <p:cxnSp>
        <p:nvCxnSpPr>
          <p:cNvPr id="10" name="Straight Connector 9"/>
          <p:cNvCxnSpPr/>
          <p:nvPr/>
        </p:nvCxnSpPr>
        <p:spPr>
          <a:xfrm flipV="1">
            <a:off x="5372100" y="2463085"/>
            <a:ext cx="0" cy="350454"/>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6178061" y="2463085"/>
            <a:ext cx="0" cy="350454"/>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V="1">
            <a:off x="7022123" y="2463085"/>
            <a:ext cx="0" cy="350454"/>
          </a:xfrm>
          <a:prstGeom prst="line">
            <a:avLst/>
          </a:prstGeom>
          <a:effectLst/>
        </p:spPr>
        <p:style>
          <a:lnRef idx="2">
            <a:schemeClr val="accent1"/>
          </a:lnRef>
          <a:fillRef idx="0">
            <a:schemeClr val="accent1"/>
          </a:fillRef>
          <a:effectRef idx="1">
            <a:schemeClr val="accent1"/>
          </a:effectRef>
          <a:fontRef idx="minor">
            <a:schemeClr val="tx1"/>
          </a:fontRef>
        </p:style>
      </p:cxnSp>
      <p:pic>
        <p:nvPicPr>
          <p:cNvPr id="2050" name="Picture 2" descr="Image result for SSL Certificat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5360" y="833926"/>
            <a:ext cx="609539" cy="50795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mage result for SSL Certificat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9660" y="920227"/>
            <a:ext cx="609539" cy="50795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Image result for SSL Certificat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7840" y="1036789"/>
            <a:ext cx="609539" cy="50795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Image result for SSL Certificat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1703" y="1146181"/>
            <a:ext cx="609539" cy="50795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Image result for SSL Certificat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1469" y="3014430"/>
            <a:ext cx="609539" cy="50795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Image result for SSL Certificat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1866" y="3022645"/>
            <a:ext cx="609539" cy="50795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Image result for SSL Certificat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06250" y="3014430"/>
            <a:ext cx="609539" cy="507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1873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4.44444E-6 1.48148E-6 L -0.12032 1.48148E-6 L -0.11771 0.04568 L -0.24375 0.04475 L -0.24445 0.20494 L -0.13664 0.20494 C -0.13698 0.2571 -0.13716 0.30926 -0.1375 0.36173 " pathEditMode="relative" rAng="0" ptsTypes="AAAAAAA">
                                      <p:cBhvr>
                                        <p:cTn id="6" dur="3000" fill="hold"/>
                                        <p:tgtEl>
                                          <p:spTgt spid="22"/>
                                        </p:tgtEl>
                                        <p:attrNameLst>
                                          <p:attrName>ppt_x</p:attrName>
                                          <p:attrName>ppt_y</p:attrName>
                                        </p:attrNameLst>
                                      </p:cBhvr>
                                      <p:rCtr x="-12222" y="18086"/>
                                    </p:animMotion>
                                  </p:childTnLst>
                                </p:cTn>
                              </p:par>
                            </p:childTnLst>
                          </p:cTn>
                        </p:par>
                        <p:par>
                          <p:cTn id="7" fill="hold">
                            <p:stCondLst>
                              <p:cond delay="3000"/>
                            </p:stCondLst>
                            <p:childTnLst>
                              <p:par>
                                <p:cTn id="8" presetID="1" presetClass="entr" presetSubtype="0" fill="hold" nodeType="afterEffect">
                                  <p:stCondLst>
                                    <p:cond delay="0"/>
                                  </p:stCondLst>
                                  <p:childTnLst>
                                    <p:set>
                                      <p:cBhvr>
                                        <p:cTn id="9" dur="1" fill="hold">
                                          <p:stCondLst>
                                            <p:cond delay="0"/>
                                          </p:stCondLst>
                                        </p:cTn>
                                        <p:tgtEl>
                                          <p:spTgt spid="25"/>
                                        </p:tgtEl>
                                        <p:attrNameLst>
                                          <p:attrName>style.visibility</p:attrName>
                                        </p:attrNameLst>
                                      </p:cBhvr>
                                      <p:to>
                                        <p:strVal val="visible"/>
                                      </p:to>
                                    </p:set>
                                  </p:childTnLst>
                                </p:cTn>
                              </p:par>
                            </p:childTnLst>
                          </p:cTn>
                        </p:par>
                        <p:par>
                          <p:cTn id="10" fill="hold">
                            <p:stCondLst>
                              <p:cond delay="3000"/>
                            </p:stCondLst>
                            <p:childTnLst>
                              <p:par>
                                <p:cTn id="11" presetID="0" presetClass="path" presetSubtype="0" accel="50000" decel="50000" fill="hold" nodeType="afterEffect">
                                  <p:stCondLst>
                                    <p:cond delay="100"/>
                                  </p:stCondLst>
                                  <p:childTnLst>
                                    <p:animMotion origin="layout" path="M -0.03507 0.00216 L -0.13107 0.00216 L -0.13264 0.06882 L -0.25677 0.06759 C -0.25659 0.12253 -0.25625 0.17716 -0.25607 0.23179 L -0.03055 0.22932 L -0.03333 0.38456 " pathEditMode="relative" rAng="0" ptsTypes="AAAAAAA">
                                      <p:cBhvr>
                                        <p:cTn id="12" dur="3000" fill="hold"/>
                                        <p:tgtEl>
                                          <p:spTgt spid="19"/>
                                        </p:tgtEl>
                                        <p:attrNameLst>
                                          <p:attrName>ppt_x</p:attrName>
                                          <p:attrName>ppt_y</p:attrName>
                                        </p:attrNameLst>
                                      </p:cBhvr>
                                      <p:rCtr x="-10868" y="19105"/>
                                    </p:animMotion>
                                  </p:childTnLst>
                                </p:cTn>
                              </p:par>
                            </p:childTnLst>
                          </p:cTn>
                        </p:par>
                        <p:par>
                          <p:cTn id="13" fill="hold">
                            <p:stCondLst>
                              <p:cond delay="6100"/>
                            </p:stCondLst>
                            <p:childTnLst>
                              <p:par>
                                <p:cTn id="14" presetID="1" presetClass="entr" presetSubtype="0"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childTnLst>
                                </p:cTn>
                              </p:par>
                            </p:childTnLst>
                          </p:cTn>
                        </p:par>
                        <p:par>
                          <p:cTn id="16" fill="hold">
                            <p:stCondLst>
                              <p:cond delay="6100"/>
                            </p:stCondLst>
                            <p:childTnLst>
                              <p:par>
                                <p:cTn id="17" presetID="0" presetClass="path" presetSubtype="0" accel="50000" decel="50000" fill="hold" nodeType="afterEffect">
                                  <p:stCondLst>
                                    <p:cond delay="0"/>
                                  </p:stCondLst>
                                  <p:childTnLst>
                                    <p:animMotion origin="layout" path="M -0.02726 -7.40741E-7 L -0.10261 -0.00208 L -0.10191 0.08958 L -0.21285 0.0875 L -0.21007 0.24838 L 0.09444 0.24607 L 0.09201 0.40718 " pathEditMode="relative" rAng="0" ptsTypes="AAAAAAA">
                                      <p:cBhvr>
                                        <p:cTn id="18" dur="3000" fill="hold"/>
                                        <p:tgtEl>
                                          <p:spTgt spid="18"/>
                                        </p:tgtEl>
                                        <p:attrNameLst>
                                          <p:attrName>ppt_x</p:attrName>
                                          <p:attrName>ppt_y</p:attrName>
                                        </p:attrNameLst>
                                      </p:cBhvr>
                                      <p:rCtr x="-3194" y="20255"/>
                                    </p:animMotion>
                                  </p:childTnLst>
                                </p:cTn>
                              </p:par>
                            </p:childTnLst>
                          </p:cTn>
                        </p:par>
                        <p:par>
                          <p:cTn id="19" fill="hold">
                            <p:stCondLst>
                              <p:cond delay="9100"/>
                            </p:stCondLst>
                            <p:childTnLst>
                              <p:par>
                                <p:cTn id="20" presetID="1" presetClass="entr" presetSubtype="0" fill="hold" nodeType="afterEffect">
                                  <p:stCondLst>
                                    <p:cond delay="0"/>
                                  </p:stCondLst>
                                  <p:childTnLst>
                                    <p:set>
                                      <p:cBhvr>
                                        <p:cTn id="21"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6606"/>
            <a:ext cx="8229600" cy="857250"/>
          </a:xfrm>
        </p:spPr>
        <p:txBody>
          <a:bodyPr>
            <a:normAutofit fontScale="90000"/>
          </a:bodyPr>
          <a:lstStyle/>
          <a:p>
            <a:r>
              <a:rPr lang="en-US" dirty="0"/>
              <a:t>Niagara Edge Tools – Application/Config Deployment</a:t>
            </a:r>
            <a:endParaRPr lang="en-US" sz="1050" dirty="0">
              <a:solidFill>
                <a:srgbClr val="FF0000"/>
              </a:solidFill>
            </a:endParaRPr>
          </a:p>
        </p:txBody>
      </p:sp>
      <p:sp>
        <p:nvSpPr>
          <p:cNvPr id="3" name="Content Placeholder 2"/>
          <p:cNvSpPr>
            <a:spLocks noGrp="1"/>
          </p:cNvSpPr>
          <p:nvPr>
            <p:ph idx="1"/>
          </p:nvPr>
        </p:nvSpPr>
        <p:spPr/>
        <p:txBody>
          <a:bodyPr/>
          <a:lstStyle/>
          <a:p>
            <a:endParaRPr lang="en-US"/>
          </a:p>
        </p:txBody>
      </p:sp>
      <p:pic>
        <p:nvPicPr>
          <p:cNvPr id="8" name="Picture 7"/>
          <p:cNvPicPr>
            <a:picLocks noChangeAspect="1"/>
          </p:cNvPicPr>
          <p:nvPr/>
        </p:nvPicPr>
        <p:blipFill>
          <a:blip r:embed="rId2"/>
          <a:stretch>
            <a:fillRect/>
          </a:stretch>
        </p:blipFill>
        <p:spPr>
          <a:xfrm>
            <a:off x="1485900" y="742436"/>
            <a:ext cx="6211055" cy="3635967"/>
          </a:xfrm>
          <a:prstGeom prst="rect">
            <a:avLst/>
          </a:prstGeom>
        </p:spPr>
      </p:pic>
      <p:pic>
        <p:nvPicPr>
          <p:cNvPr id="34" name="Picture 33"/>
          <p:cNvPicPr>
            <a:picLocks noChangeAspect="1"/>
          </p:cNvPicPr>
          <p:nvPr/>
        </p:nvPicPr>
        <p:blipFill>
          <a:blip r:embed="rId3"/>
          <a:stretch>
            <a:fillRect/>
          </a:stretch>
        </p:blipFill>
        <p:spPr>
          <a:xfrm>
            <a:off x="5132231" y="2721485"/>
            <a:ext cx="2259236" cy="546920"/>
          </a:xfrm>
          <a:prstGeom prst="rect">
            <a:avLst/>
          </a:prstGeom>
        </p:spPr>
      </p:pic>
      <p:cxnSp>
        <p:nvCxnSpPr>
          <p:cNvPr id="10" name="Straight Connector 9"/>
          <p:cNvCxnSpPr/>
          <p:nvPr/>
        </p:nvCxnSpPr>
        <p:spPr>
          <a:xfrm flipV="1">
            <a:off x="5372100" y="2463085"/>
            <a:ext cx="0" cy="350454"/>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6178061" y="2463085"/>
            <a:ext cx="0" cy="350454"/>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V="1">
            <a:off x="7022123" y="2463085"/>
            <a:ext cx="0" cy="350454"/>
          </a:xfrm>
          <a:prstGeom prst="line">
            <a:avLst/>
          </a:prstGeom>
          <a:effectLst/>
        </p:spPr>
        <p:style>
          <a:lnRef idx="2">
            <a:schemeClr val="accent1"/>
          </a:lnRef>
          <a:fillRef idx="0">
            <a:schemeClr val="accent1"/>
          </a:fillRef>
          <a:effectRef idx="1">
            <a:schemeClr val="accent1"/>
          </a:effectRef>
          <a:fontRef idx="minor">
            <a:schemeClr val="tx1"/>
          </a:fontRef>
        </p:style>
      </p:cxnSp>
      <p:pic>
        <p:nvPicPr>
          <p:cNvPr id="1026" name="Picture 2" descr="File:Microsoft Excel 2013 logo.sv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10586" y="977535"/>
            <a:ext cx="430720" cy="42288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5"/>
          <a:stretch>
            <a:fillRect/>
          </a:stretch>
        </p:blipFill>
        <p:spPr>
          <a:xfrm>
            <a:off x="5372100" y="992904"/>
            <a:ext cx="411516" cy="416088"/>
          </a:xfrm>
          <a:prstGeom prst="rect">
            <a:avLst/>
          </a:prstGeom>
        </p:spPr>
      </p:pic>
      <p:pic>
        <p:nvPicPr>
          <p:cNvPr id="24" name="Picture 23"/>
          <p:cNvPicPr>
            <a:picLocks noChangeAspect="1"/>
          </p:cNvPicPr>
          <p:nvPr/>
        </p:nvPicPr>
        <p:blipFill>
          <a:blip r:embed="rId5"/>
          <a:stretch>
            <a:fillRect/>
          </a:stretch>
        </p:blipFill>
        <p:spPr>
          <a:xfrm>
            <a:off x="5372100" y="992904"/>
            <a:ext cx="411516" cy="416088"/>
          </a:xfrm>
          <a:prstGeom prst="rect">
            <a:avLst/>
          </a:prstGeom>
        </p:spPr>
      </p:pic>
      <p:pic>
        <p:nvPicPr>
          <p:cNvPr id="25" name="Picture 24"/>
          <p:cNvPicPr>
            <a:picLocks noChangeAspect="1"/>
          </p:cNvPicPr>
          <p:nvPr/>
        </p:nvPicPr>
        <p:blipFill>
          <a:blip r:embed="rId5"/>
          <a:stretch>
            <a:fillRect/>
          </a:stretch>
        </p:blipFill>
        <p:spPr>
          <a:xfrm>
            <a:off x="5166342" y="2222224"/>
            <a:ext cx="411516" cy="416088"/>
          </a:xfrm>
          <a:prstGeom prst="rect">
            <a:avLst/>
          </a:prstGeom>
        </p:spPr>
      </p:pic>
      <p:pic>
        <p:nvPicPr>
          <p:cNvPr id="27" name="Picture 26"/>
          <p:cNvPicPr>
            <a:picLocks noChangeAspect="1"/>
          </p:cNvPicPr>
          <p:nvPr/>
        </p:nvPicPr>
        <p:blipFill>
          <a:blip r:embed="rId5"/>
          <a:stretch>
            <a:fillRect/>
          </a:stretch>
        </p:blipFill>
        <p:spPr>
          <a:xfrm>
            <a:off x="5166342" y="3110905"/>
            <a:ext cx="411516" cy="416088"/>
          </a:xfrm>
          <a:prstGeom prst="rect">
            <a:avLst/>
          </a:prstGeom>
        </p:spPr>
      </p:pic>
      <p:pic>
        <p:nvPicPr>
          <p:cNvPr id="28" name="Picture 27"/>
          <p:cNvPicPr>
            <a:picLocks noChangeAspect="1"/>
          </p:cNvPicPr>
          <p:nvPr/>
        </p:nvPicPr>
        <p:blipFill>
          <a:blip r:embed="rId5"/>
          <a:stretch>
            <a:fillRect/>
          </a:stretch>
        </p:blipFill>
        <p:spPr>
          <a:xfrm>
            <a:off x="5999070" y="3121073"/>
            <a:ext cx="411516" cy="416088"/>
          </a:xfrm>
          <a:prstGeom prst="rect">
            <a:avLst/>
          </a:prstGeom>
        </p:spPr>
      </p:pic>
    </p:spTree>
    <p:extLst>
      <p:ext uri="{BB962C8B-B14F-4D97-AF65-F5344CB8AC3E}">
        <p14:creationId xmlns:p14="http://schemas.microsoft.com/office/powerpoint/2010/main" val="140898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342 -0.00139 L -0.15174 -0.00371 " pathEditMode="relative" ptsTypes="AA">
                                      <p:cBhvr>
                                        <p:cTn id="6" dur="2000" fill="hold"/>
                                        <p:tgtEl>
                                          <p:spTgt spid="1026"/>
                                        </p:tgtEl>
                                        <p:attrNameLst>
                                          <p:attrName>ppt_x</p:attrName>
                                          <p:attrName>ppt_y</p:attrName>
                                        </p:attrNameLst>
                                      </p:cBhvr>
                                    </p:animMotion>
                                  </p:childTnLst>
                                  <p:subTnLst>
                                    <p:set>
                                      <p:cBhvr override="childStyle">
                                        <p:cTn dur="1" fill="hold" display="0" masterRel="sameClick" afterEffect="1">
                                          <p:stCondLst>
                                            <p:cond evt="end" delay="0">
                                              <p:tn val="5"/>
                                            </p:cond>
                                          </p:stCondLst>
                                        </p:cTn>
                                        <p:tgtEl>
                                          <p:spTgt spid="1026"/>
                                        </p:tgtEl>
                                        <p:attrNameLst>
                                          <p:attrName>style.visibility</p:attrName>
                                        </p:attrNameLst>
                                      </p:cBhvr>
                                      <p:to>
                                        <p:strVal val="hidden"/>
                                      </p:to>
                                    </p:set>
                                  </p:subTnLst>
                                </p:cTn>
                              </p:par>
                            </p:childTnLst>
                          </p:cTn>
                        </p:par>
                        <p:par>
                          <p:cTn id="7" fill="hold">
                            <p:stCondLst>
                              <p:cond delay="2000"/>
                            </p:stCondLst>
                            <p:childTnLst>
                              <p:par>
                                <p:cTn id="8" presetID="1" presetClass="entr" presetSubtype="0" fill="hold" nodeType="afterEffect">
                                  <p:stCondLst>
                                    <p:cond delay="0"/>
                                  </p:stCondLst>
                                  <p:childTnLst>
                                    <p:set>
                                      <p:cBhvr>
                                        <p:cTn id="9" dur="1" fill="hold">
                                          <p:stCondLst>
                                            <p:cond delay="0"/>
                                          </p:stCondLst>
                                        </p:cTn>
                                        <p:tgtEl>
                                          <p:spTgt spid="19"/>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nodeType="after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par>
                          <p:cTn id="13" fill="hold">
                            <p:stCondLst>
                              <p:cond delay="2000"/>
                            </p:stCondLst>
                            <p:childTnLst>
                              <p:par>
                                <p:cTn id="14" presetID="1" presetClass="exit" presetSubtype="0" fill="hold" nodeType="afterEffect">
                                  <p:stCondLst>
                                    <p:cond delay="0"/>
                                  </p:stCondLst>
                                  <p:childTnLst>
                                    <p:set>
                                      <p:cBhvr>
                                        <p:cTn id="15" dur="1" fill="hold">
                                          <p:stCondLst>
                                            <p:cond delay="0"/>
                                          </p:stCondLst>
                                        </p:cTn>
                                        <p:tgtEl>
                                          <p:spTgt spid="19"/>
                                        </p:tgtEl>
                                        <p:attrNameLst>
                                          <p:attrName>style.visibility</p:attrName>
                                        </p:attrNameLst>
                                      </p:cBhvr>
                                      <p:to>
                                        <p:strVal val="hidden"/>
                                      </p:to>
                                    </p:set>
                                  </p:childTnLst>
                                </p:cTn>
                              </p:par>
                            </p:childTnLst>
                          </p:cTn>
                        </p:par>
                        <p:par>
                          <p:cTn id="16" fill="hold">
                            <p:stCondLst>
                              <p:cond delay="2000"/>
                            </p:stCondLst>
                            <p:childTnLst>
                              <p:par>
                                <p:cTn id="17" presetID="0" presetClass="path" presetSubtype="0" accel="50000" decel="50000" fill="hold" nodeType="afterEffect">
                                  <p:stCondLst>
                                    <p:cond delay="0"/>
                                  </p:stCondLst>
                                  <p:childTnLst>
                                    <p:animMotion origin="layout" path="M -0.00121 0.04213 L 0.0007 0.08611 L -0.13507 0.0838 L -0.1316 0.24098 L -0.02969 0.23959 " pathEditMode="relative" rAng="0" ptsTypes="AAAAA">
                                      <p:cBhvr>
                                        <p:cTn id="18" dur="2000" fill="hold"/>
                                        <p:tgtEl>
                                          <p:spTgt spid="24"/>
                                        </p:tgtEl>
                                        <p:attrNameLst>
                                          <p:attrName>ppt_x</p:attrName>
                                          <p:attrName>ppt_y</p:attrName>
                                        </p:attrNameLst>
                                      </p:cBhvr>
                                      <p:rCtr x="-6597" y="9931"/>
                                    </p:animMotion>
                                  </p:childTnLst>
                                </p:cTn>
                              </p:par>
                            </p:childTnLst>
                          </p:cTn>
                        </p:par>
                        <p:par>
                          <p:cTn id="19" fill="hold">
                            <p:stCondLst>
                              <p:cond delay="4000"/>
                            </p:stCondLst>
                            <p:childTnLst>
                              <p:par>
                                <p:cTn id="20" presetID="1" presetClass="entr" presetSubtype="0" fill="hold" nodeType="afterEffect">
                                  <p:stCondLst>
                                    <p:cond delay="0"/>
                                  </p:stCondLst>
                                  <p:childTnLst>
                                    <p:set>
                                      <p:cBhvr>
                                        <p:cTn id="21" dur="1" fill="hold">
                                          <p:stCondLst>
                                            <p:cond delay="0"/>
                                          </p:stCondLst>
                                        </p:cTn>
                                        <p:tgtEl>
                                          <p:spTgt spid="25"/>
                                        </p:tgtEl>
                                        <p:attrNameLst>
                                          <p:attrName>style.visibility</p:attrName>
                                        </p:attrNameLst>
                                      </p:cBhvr>
                                      <p:to>
                                        <p:strVal val="visible"/>
                                      </p:to>
                                    </p:set>
                                  </p:childTnLst>
                                </p:cTn>
                              </p:par>
                              <p:par>
                                <p:cTn id="22" presetID="0" presetClass="path" presetSubtype="0" accel="50000" decel="50000" fill="hold" nodeType="withEffect">
                                  <p:stCondLst>
                                    <p:cond delay="0"/>
                                  </p:stCondLst>
                                  <p:childTnLst>
                                    <p:animMotion origin="layout" path="M -0.00052 0.0419 L 0.00121 0.15973 " pathEditMode="relative" rAng="0" ptsTypes="AA">
                                      <p:cBhvr>
                                        <p:cTn id="23" dur="2000" fill="hold"/>
                                        <p:tgtEl>
                                          <p:spTgt spid="25"/>
                                        </p:tgtEl>
                                        <p:attrNameLst>
                                          <p:attrName>ppt_x</p:attrName>
                                          <p:attrName>ppt_y</p:attrName>
                                        </p:attrNameLst>
                                      </p:cBhvr>
                                      <p:rCtr x="87" y="5880"/>
                                    </p:animMotion>
                                  </p:childTnLst>
                                </p:cTn>
                              </p:par>
                            </p:childTnLst>
                          </p:cTn>
                        </p:par>
                        <p:par>
                          <p:cTn id="24" fill="hold">
                            <p:stCondLst>
                              <p:cond delay="6000"/>
                            </p:stCondLst>
                            <p:childTnLst>
                              <p:par>
                                <p:cTn id="25" presetID="1" presetClass="entr" presetSubtype="0" fill="hold" nodeType="after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par>
                          <p:cTn id="27" fill="hold">
                            <p:stCondLst>
                              <p:cond delay="6000"/>
                            </p:stCondLst>
                            <p:childTnLst>
                              <p:par>
                                <p:cTn id="28" presetID="0" presetClass="path" presetSubtype="0" accel="50000" decel="50000" fill="hold" nodeType="afterEffect">
                                  <p:stCondLst>
                                    <p:cond delay="0"/>
                                  </p:stCondLst>
                                  <p:childTnLst>
                                    <p:animMotion origin="layout" path="M 0.00034 0.00047 L 0.12343 0.00047 C 0.12274 0.05834 0.12222 0.11713 0.1217 0.1757 " pathEditMode="relative" rAng="0" ptsTypes="AAA">
                                      <p:cBhvr>
                                        <p:cTn id="29" dur="2000" fill="hold"/>
                                        <p:tgtEl>
                                          <p:spTgt spid="25"/>
                                        </p:tgtEl>
                                        <p:attrNameLst>
                                          <p:attrName>ppt_x</p:attrName>
                                          <p:attrName>ppt_y</p:attrName>
                                        </p:attrNameLst>
                                      </p:cBhvr>
                                      <p:rCtr x="6146" y="8750"/>
                                    </p:animMotion>
                                  </p:childTnLst>
                                </p:cTn>
                              </p:par>
                            </p:childTnLst>
                          </p:cTn>
                        </p:par>
                        <p:par>
                          <p:cTn id="30" fill="hold">
                            <p:stCondLst>
                              <p:cond delay="8000"/>
                            </p:stCondLst>
                            <p:childTnLst>
                              <p:par>
                                <p:cTn id="31" presetID="1" presetClass="entr" presetSubtype="0" fill="hold" nodeType="after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par>
                                <p:cTn id="39" presetID="1" presetClass="exit" presetSubtype="0" fill="hold" nodeType="withEffect">
                                  <p:stCondLst>
                                    <p:cond delay="0"/>
                                  </p:stCondLst>
                                  <p:childTnLst>
                                    <p:set>
                                      <p:cBhvr>
                                        <p:cTn id="40" dur="1" fill="hold">
                                          <p:stCondLst>
                                            <p:cond delay="0"/>
                                          </p:stCondLst>
                                        </p:cTn>
                                        <p:tgtEl>
                                          <p:spTgt spid="24"/>
                                        </p:tgtEl>
                                        <p:attrNameLst>
                                          <p:attrName>style.visibility</p:attrName>
                                        </p:attrNameLst>
                                      </p:cBhvr>
                                      <p:to>
                                        <p:strVal val="hidden"/>
                                      </p:to>
                                    </p:set>
                                  </p:childTnLst>
                                </p:cTn>
                              </p:par>
                              <p:par>
                                <p:cTn id="41" presetID="0" presetClass="path" presetSubtype="0" accel="50000" decel="50000" fill="hold" nodeType="withEffect">
                                  <p:stCondLst>
                                    <p:cond delay="0"/>
                                  </p:stCondLst>
                                  <p:childTnLst>
                                    <p:animMotion origin="layout" path="M 1.66667E-6 4.93827E-7 L 0.18767 4.93827E-7 L 0.18576 0.1713 " pathEditMode="relative" rAng="0" ptsTypes="AAA">
                                      <p:cBhvr>
                                        <p:cTn id="42" dur="2000" fill="hold"/>
                                        <p:tgtEl>
                                          <p:spTgt spid="25"/>
                                        </p:tgtEl>
                                        <p:attrNameLst>
                                          <p:attrName>ppt_x</p:attrName>
                                          <p:attrName>ppt_y</p:attrName>
                                        </p:attrNameLst>
                                      </p:cBhvr>
                                      <p:rCtr x="9375" y="854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Occupant experience and innovation</a:t>
            </a:r>
          </a:p>
        </p:txBody>
      </p:sp>
      <p:pic>
        <p:nvPicPr>
          <p:cNvPr id="9" name="Picture 8" descr="time ico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37124" y="1909790"/>
            <a:ext cx="1239495" cy="1259200"/>
          </a:xfrm>
          <a:prstGeom prst="rect">
            <a:avLst/>
          </a:prstGeom>
          <a:noFill/>
          <a:ln>
            <a:noFill/>
          </a:ln>
        </p:spPr>
      </p:pic>
      <p:pic>
        <p:nvPicPr>
          <p:cNvPr id="10" name="Picture 8" descr="lock 7 i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51004" y="1946296"/>
            <a:ext cx="1186189" cy="118618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5"/>
          <a:stretch>
            <a:fillRect/>
          </a:stretch>
        </p:blipFill>
        <p:spPr>
          <a:xfrm>
            <a:off x="4568138" y="1858128"/>
            <a:ext cx="1327587" cy="1362524"/>
          </a:xfrm>
          <a:prstGeom prst="rect">
            <a:avLst/>
          </a:prstGeom>
        </p:spPr>
      </p:pic>
      <p:pic>
        <p:nvPicPr>
          <p:cNvPr id="13" name="Picture 12"/>
          <p:cNvPicPr>
            <a:picLocks noChangeAspect="1"/>
          </p:cNvPicPr>
          <p:nvPr/>
        </p:nvPicPr>
        <p:blipFill>
          <a:blip r:embed="rId6"/>
          <a:stretch>
            <a:fillRect/>
          </a:stretch>
        </p:blipFill>
        <p:spPr>
          <a:xfrm>
            <a:off x="1425889" y="1827513"/>
            <a:ext cx="909620" cy="1423753"/>
          </a:xfrm>
          <a:prstGeom prst="rect">
            <a:avLst/>
          </a:prstGeom>
        </p:spPr>
      </p:pic>
    </p:spTree>
    <p:extLst>
      <p:ext uri="{BB962C8B-B14F-4D97-AF65-F5344CB8AC3E}">
        <p14:creationId xmlns:p14="http://schemas.microsoft.com/office/powerpoint/2010/main" val="21205723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Enhanced Workflows</a:t>
            </a:r>
          </a:p>
        </p:txBody>
      </p:sp>
      <p:pic>
        <p:nvPicPr>
          <p:cNvPr id="4" name="Content Placeholder 3"/>
          <p:cNvPicPr>
            <a:picLocks noGrp="1" noChangeAspect="1"/>
          </p:cNvPicPr>
          <p:nvPr>
            <p:ph idx="1"/>
          </p:nvPr>
        </p:nvPicPr>
        <p:blipFill>
          <a:blip r:embed="rId2"/>
          <a:stretch>
            <a:fillRect/>
          </a:stretch>
        </p:blipFill>
        <p:spPr>
          <a:xfrm>
            <a:off x="711200" y="953162"/>
            <a:ext cx="5451899" cy="3043238"/>
          </a:xfrm>
        </p:spPr>
      </p:pic>
    </p:spTree>
    <p:extLst>
      <p:ext uri="{BB962C8B-B14F-4D97-AF65-F5344CB8AC3E}">
        <p14:creationId xmlns:p14="http://schemas.microsoft.com/office/powerpoint/2010/main" val="37779788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Enhanced Workflows</a:t>
            </a:r>
          </a:p>
        </p:txBody>
      </p:sp>
      <p:pic>
        <p:nvPicPr>
          <p:cNvPr id="4" name="Content Placeholder 3"/>
          <p:cNvPicPr>
            <a:picLocks noGrp="1" noChangeAspect="1"/>
          </p:cNvPicPr>
          <p:nvPr>
            <p:ph idx="1"/>
          </p:nvPr>
        </p:nvPicPr>
        <p:blipFill>
          <a:blip r:embed="rId2"/>
          <a:stretch>
            <a:fillRect/>
          </a:stretch>
        </p:blipFill>
        <p:spPr>
          <a:xfrm>
            <a:off x="775269" y="1124953"/>
            <a:ext cx="4393061" cy="3043238"/>
          </a:xfrm>
        </p:spPr>
      </p:pic>
      <p:pic>
        <p:nvPicPr>
          <p:cNvPr id="5" name="Picture 4"/>
          <p:cNvPicPr>
            <a:picLocks noChangeAspect="1"/>
          </p:cNvPicPr>
          <p:nvPr/>
        </p:nvPicPr>
        <p:blipFill>
          <a:blip r:embed="rId3"/>
          <a:stretch>
            <a:fillRect/>
          </a:stretch>
        </p:blipFill>
        <p:spPr>
          <a:xfrm>
            <a:off x="2779294" y="2093626"/>
            <a:ext cx="4584032" cy="961296"/>
          </a:xfrm>
          <a:prstGeom prst="rect">
            <a:avLst/>
          </a:prstGeom>
        </p:spPr>
      </p:pic>
      <p:cxnSp>
        <p:nvCxnSpPr>
          <p:cNvPr id="6" name="Straight Arrow Connector 5"/>
          <p:cNvCxnSpPr/>
          <p:nvPr/>
        </p:nvCxnSpPr>
        <p:spPr>
          <a:xfrm flipH="1" flipV="1">
            <a:off x="2677297" y="1771135"/>
            <a:ext cx="840260" cy="172995"/>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257250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Enhanced Workflows</a:t>
            </a:r>
          </a:p>
        </p:txBody>
      </p:sp>
      <p:pic>
        <p:nvPicPr>
          <p:cNvPr id="4" name="Picture 3"/>
          <p:cNvPicPr>
            <a:picLocks noChangeAspect="1"/>
          </p:cNvPicPr>
          <p:nvPr/>
        </p:nvPicPr>
        <p:blipFill>
          <a:blip r:embed="rId2"/>
          <a:stretch>
            <a:fillRect/>
          </a:stretch>
        </p:blipFill>
        <p:spPr>
          <a:xfrm>
            <a:off x="649705" y="914400"/>
            <a:ext cx="4959582" cy="3435688"/>
          </a:xfrm>
          <a:prstGeom prst="rect">
            <a:avLst/>
          </a:prstGeom>
        </p:spPr>
      </p:pic>
      <p:sp>
        <p:nvSpPr>
          <p:cNvPr id="3" name="Rectangle 2"/>
          <p:cNvSpPr/>
          <p:nvPr/>
        </p:nvSpPr>
        <p:spPr>
          <a:xfrm>
            <a:off x="2166551" y="2644346"/>
            <a:ext cx="3442736" cy="1005016"/>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17975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Enhanced Workflows</a:t>
            </a:r>
          </a:p>
        </p:txBody>
      </p:sp>
      <p:pic>
        <p:nvPicPr>
          <p:cNvPr id="4" name="Content Placeholder 3"/>
          <p:cNvPicPr>
            <a:picLocks noGrp="1" noChangeAspect="1"/>
          </p:cNvPicPr>
          <p:nvPr>
            <p:ph idx="1"/>
          </p:nvPr>
        </p:nvPicPr>
        <p:blipFill>
          <a:blip r:embed="rId2"/>
          <a:stretch>
            <a:fillRect/>
          </a:stretch>
        </p:blipFill>
        <p:spPr>
          <a:xfrm>
            <a:off x="859935" y="1063229"/>
            <a:ext cx="4728065" cy="3275308"/>
          </a:xfrm>
        </p:spPr>
      </p:pic>
      <p:cxnSp>
        <p:nvCxnSpPr>
          <p:cNvPr id="5" name="Straight Arrow Connector 4"/>
          <p:cNvCxnSpPr/>
          <p:nvPr/>
        </p:nvCxnSpPr>
        <p:spPr>
          <a:xfrm flipH="1">
            <a:off x="1779373" y="3113903"/>
            <a:ext cx="362465" cy="387178"/>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6" name="Rectangle 5"/>
          <p:cNvSpPr/>
          <p:nvPr/>
        </p:nvSpPr>
        <p:spPr>
          <a:xfrm>
            <a:off x="2298357" y="1565189"/>
            <a:ext cx="3179805" cy="2586681"/>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72915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Enhanced Workflows</a:t>
            </a:r>
          </a:p>
        </p:txBody>
      </p:sp>
      <p:pic>
        <p:nvPicPr>
          <p:cNvPr id="4" name="Content Placeholder 3"/>
          <p:cNvPicPr>
            <a:picLocks noGrp="1" noChangeAspect="1"/>
          </p:cNvPicPr>
          <p:nvPr>
            <p:ph idx="1"/>
          </p:nvPr>
        </p:nvPicPr>
        <p:blipFill>
          <a:blip r:embed="rId2"/>
          <a:stretch>
            <a:fillRect/>
          </a:stretch>
        </p:blipFill>
        <p:spPr>
          <a:xfrm>
            <a:off x="592666" y="1063229"/>
            <a:ext cx="5451899" cy="3043238"/>
          </a:xfrm>
        </p:spPr>
      </p:pic>
    </p:spTree>
    <p:extLst>
      <p:ext uri="{BB962C8B-B14F-4D97-AF65-F5344CB8AC3E}">
        <p14:creationId xmlns:p14="http://schemas.microsoft.com/office/powerpoint/2010/main" val="21554860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Niagara at the Edge</a:t>
            </a:r>
          </a:p>
        </p:txBody>
      </p:sp>
      <p:sp>
        <p:nvSpPr>
          <p:cNvPr id="7" name="TextBox 6"/>
          <p:cNvSpPr txBox="1"/>
          <p:nvPr/>
        </p:nvSpPr>
        <p:spPr>
          <a:xfrm>
            <a:off x="743034" y="3214929"/>
            <a:ext cx="1309076" cy="369332"/>
          </a:xfrm>
          <a:prstGeom prst="rect">
            <a:avLst/>
          </a:prstGeom>
          <a:noFill/>
        </p:spPr>
        <p:txBody>
          <a:bodyPr wrap="none" rtlCol="0">
            <a:spAutoFit/>
          </a:bodyPr>
          <a:lstStyle/>
          <a:p>
            <a:r>
              <a:rPr lang="en-US" dirty="0"/>
              <a:t>Single Tool</a:t>
            </a:r>
          </a:p>
        </p:txBody>
      </p:sp>
      <p:pic>
        <p:nvPicPr>
          <p:cNvPr id="10" name="Picture 9" descr="graph ico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28619" y="1927877"/>
            <a:ext cx="1166839" cy="1186190"/>
          </a:xfrm>
          <a:prstGeom prst="rect">
            <a:avLst/>
          </a:prstGeom>
          <a:noFill/>
          <a:ln>
            <a:noFill/>
          </a:ln>
        </p:spPr>
      </p:pic>
      <p:pic>
        <p:nvPicPr>
          <p:cNvPr id="12" name="Picture 11" descr="time icon"/>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35664" y="1854866"/>
            <a:ext cx="1239495" cy="1259200"/>
          </a:xfrm>
          <a:prstGeom prst="rect">
            <a:avLst/>
          </a:prstGeom>
          <a:noFill/>
          <a:ln>
            <a:noFill/>
          </a:ln>
        </p:spPr>
      </p:pic>
      <p:pic>
        <p:nvPicPr>
          <p:cNvPr id="1032" name="Picture 8" descr="lock 7 ic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31048" y="1927877"/>
            <a:ext cx="1186189" cy="118618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861628" y="3214929"/>
            <a:ext cx="1573892" cy="369332"/>
          </a:xfrm>
          <a:prstGeom prst="rect">
            <a:avLst/>
          </a:prstGeom>
          <a:noFill/>
        </p:spPr>
        <p:txBody>
          <a:bodyPr wrap="none" rtlCol="0">
            <a:spAutoFit/>
          </a:bodyPr>
          <a:lstStyle/>
          <a:p>
            <a:r>
              <a:rPr lang="en-US" dirty="0"/>
              <a:t>Time Savings</a:t>
            </a:r>
          </a:p>
        </p:txBody>
      </p:sp>
      <p:sp>
        <p:nvSpPr>
          <p:cNvPr id="9" name="TextBox 8"/>
          <p:cNvSpPr txBox="1"/>
          <p:nvPr/>
        </p:nvSpPr>
        <p:spPr>
          <a:xfrm>
            <a:off x="5152683" y="3214929"/>
            <a:ext cx="1167948" cy="369332"/>
          </a:xfrm>
          <a:prstGeom prst="rect">
            <a:avLst/>
          </a:prstGeom>
          <a:noFill/>
        </p:spPr>
        <p:txBody>
          <a:bodyPr wrap="none" rtlCol="0">
            <a:spAutoFit/>
          </a:bodyPr>
          <a:lstStyle/>
          <a:p>
            <a:r>
              <a:rPr lang="en-US" dirty="0"/>
              <a:t>Efficiency</a:t>
            </a:r>
          </a:p>
        </p:txBody>
      </p:sp>
      <p:sp>
        <p:nvSpPr>
          <p:cNvPr id="11" name="TextBox 10"/>
          <p:cNvSpPr txBox="1"/>
          <p:nvPr/>
        </p:nvSpPr>
        <p:spPr>
          <a:xfrm>
            <a:off x="7215028" y="3216961"/>
            <a:ext cx="1018227" cy="369332"/>
          </a:xfrm>
          <a:prstGeom prst="rect">
            <a:avLst/>
          </a:prstGeom>
          <a:noFill/>
        </p:spPr>
        <p:txBody>
          <a:bodyPr wrap="none" rtlCol="0">
            <a:spAutoFit/>
          </a:bodyPr>
          <a:lstStyle/>
          <a:p>
            <a:r>
              <a:rPr lang="en-US" dirty="0"/>
              <a:t>Security</a:t>
            </a:r>
          </a:p>
        </p:txBody>
      </p:sp>
      <p:pic>
        <p:nvPicPr>
          <p:cNvPr id="2050" name="Picture 2" descr="wrench 2 ic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8348" y="1854866"/>
            <a:ext cx="1283486" cy="1283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42518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Introducing Niagara Edge 10</a:t>
            </a:r>
          </a:p>
        </p:txBody>
      </p:sp>
      <p:sp>
        <p:nvSpPr>
          <p:cNvPr id="11" name="Rectangle: Top Corners Rounded 10"/>
          <p:cNvSpPr/>
          <p:nvPr/>
        </p:nvSpPr>
        <p:spPr>
          <a:xfrm>
            <a:off x="4419600" y="916596"/>
            <a:ext cx="4346372" cy="1113175"/>
          </a:xfrm>
          <a:prstGeom prst="round2SameRect">
            <a:avLst/>
          </a:prstGeom>
          <a:solidFill>
            <a:srgbClr val="0088CE"/>
          </a:solidFill>
          <a:effectLst>
            <a:outerShdw blurRad="40005" dist="22860" dir="5400000" algn="ctr" rotWithShape="0">
              <a:schemeClr val="tx1">
                <a:alpha val="35000"/>
              </a:schemeClr>
            </a:outerShdw>
          </a:effectLst>
        </p:spPr>
        <p:txBody>
          <a:bodyPr wrap="square">
            <a:spAutoFit/>
          </a:bodyPr>
          <a:lstStyle/>
          <a:p>
            <a:pPr algn="ctr"/>
            <a:r>
              <a:rPr lang="en-US" sz="1050" b="1" dirty="0">
                <a:solidFill>
                  <a:schemeClr val="bg1">
                    <a:lumMod val="95000"/>
                  </a:schemeClr>
                </a:solidFill>
              </a:rPr>
              <a:t>IP based general purpose IO Controller</a:t>
            </a:r>
          </a:p>
          <a:p>
            <a:pPr algn="ctr"/>
            <a:r>
              <a:rPr lang="en-US" sz="1050" b="1" dirty="0">
                <a:solidFill>
                  <a:schemeClr val="bg1">
                    <a:lumMod val="95000"/>
                  </a:schemeClr>
                </a:solidFill>
              </a:rPr>
              <a:t>Powered by Niagara Framework</a:t>
            </a:r>
          </a:p>
          <a:p>
            <a:pPr algn="ctr"/>
            <a:r>
              <a:rPr lang="en-US" sz="1050" b="1" dirty="0">
                <a:solidFill>
                  <a:schemeClr val="bg1">
                    <a:lumMod val="95000"/>
                  </a:schemeClr>
                </a:solidFill>
              </a:rPr>
              <a:t>5 UI </a:t>
            </a:r>
            <a:r>
              <a:rPr lang="en-US" sz="1050" b="1" dirty="0">
                <a:solidFill>
                  <a:schemeClr val="bg2"/>
                </a:solidFill>
              </a:rPr>
              <a:t>•</a:t>
            </a:r>
            <a:r>
              <a:rPr lang="en-US" sz="1050" b="1" dirty="0">
                <a:solidFill>
                  <a:schemeClr val="bg1">
                    <a:lumMod val="95000"/>
                  </a:schemeClr>
                </a:solidFill>
              </a:rPr>
              <a:t> 3 DO </a:t>
            </a:r>
            <a:r>
              <a:rPr lang="en-US" sz="1050" b="1" dirty="0">
                <a:solidFill>
                  <a:schemeClr val="bg2"/>
                </a:solidFill>
              </a:rPr>
              <a:t>•</a:t>
            </a:r>
            <a:r>
              <a:rPr lang="en-US" sz="1050" b="1" dirty="0">
                <a:solidFill>
                  <a:schemeClr val="bg1">
                    <a:lumMod val="95000"/>
                  </a:schemeClr>
                </a:solidFill>
              </a:rPr>
              <a:t> 2 AO</a:t>
            </a:r>
          </a:p>
          <a:p>
            <a:pPr algn="ctr"/>
            <a:r>
              <a:rPr lang="en-US" sz="1050" b="1" dirty="0">
                <a:solidFill>
                  <a:schemeClr val="bg1">
                    <a:lumMod val="95000"/>
                  </a:schemeClr>
                </a:solidFill>
              </a:rPr>
              <a:t>1 485 Serial Port</a:t>
            </a:r>
          </a:p>
          <a:p>
            <a:pPr algn="ctr"/>
            <a:r>
              <a:rPr lang="en-US" sz="1050" b="1" dirty="0">
                <a:solidFill>
                  <a:schemeClr val="bg1">
                    <a:lumMod val="95000"/>
                  </a:schemeClr>
                </a:solidFill>
              </a:rPr>
              <a:t>2 Ethernet Ports capable of daisy chaining</a:t>
            </a:r>
          </a:p>
          <a:p>
            <a:pPr algn="ctr"/>
            <a:r>
              <a:rPr lang="en-US" sz="1050" b="1" dirty="0">
                <a:solidFill>
                  <a:schemeClr val="bg1">
                    <a:lumMod val="95000"/>
                  </a:schemeClr>
                </a:solidFill>
              </a:rPr>
              <a:t>Expansion via NRIO 16 and 34</a:t>
            </a:r>
          </a:p>
        </p:txBody>
      </p:sp>
      <p:sp>
        <p:nvSpPr>
          <p:cNvPr id="13" name="Rectangle 12"/>
          <p:cNvSpPr/>
          <p:nvPr/>
        </p:nvSpPr>
        <p:spPr>
          <a:xfrm>
            <a:off x="4419600" y="2078750"/>
            <a:ext cx="4346372" cy="600164"/>
          </a:xfrm>
          <a:prstGeom prst="rect">
            <a:avLst/>
          </a:prstGeom>
          <a:solidFill>
            <a:srgbClr val="0088CE"/>
          </a:solidFill>
          <a:ln>
            <a:solidFill>
              <a:srgbClr val="0088CE"/>
            </a:solidFill>
          </a:ln>
          <a:effectLst>
            <a:outerShdw blurRad="40005" dist="22860" dir="5400000" algn="ctr" rotWithShape="0">
              <a:schemeClr val="tx1">
                <a:alpha val="35000"/>
              </a:schemeClr>
            </a:outerShdw>
          </a:effectLst>
        </p:spPr>
        <p:txBody>
          <a:bodyPr wrap="square">
            <a:spAutoFit/>
          </a:bodyPr>
          <a:lstStyle/>
          <a:p>
            <a:pPr algn="ctr"/>
            <a:r>
              <a:rPr lang="en-US" sz="1100" b="1" dirty="0">
                <a:solidFill>
                  <a:schemeClr val="bg2"/>
                </a:solidFill>
              </a:rPr>
              <a:t>Fan Coil Unit  •  Single Stage AHU</a:t>
            </a:r>
          </a:p>
          <a:p>
            <a:pPr algn="ctr"/>
            <a:r>
              <a:rPr lang="en-US" sz="1100" b="1" dirty="0">
                <a:solidFill>
                  <a:schemeClr val="bg2"/>
                </a:solidFill>
              </a:rPr>
              <a:t>Water Source HP • Pressure Dep Zone Control</a:t>
            </a:r>
          </a:p>
          <a:p>
            <a:pPr algn="ctr"/>
            <a:r>
              <a:rPr lang="en-US" sz="1100" b="1" dirty="0">
                <a:solidFill>
                  <a:schemeClr val="bg2"/>
                </a:solidFill>
              </a:rPr>
              <a:t>Boiler Hot Water Reset, </a:t>
            </a:r>
            <a:r>
              <a:rPr lang="en-US" sz="1100" b="1" dirty="0" err="1">
                <a:solidFill>
                  <a:schemeClr val="bg2"/>
                </a:solidFill>
              </a:rPr>
              <a:t>etc</a:t>
            </a:r>
            <a:r>
              <a:rPr lang="en-US" sz="1100" b="1" dirty="0">
                <a:solidFill>
                  <a:schemeClr val="bg2"/>
                </a:solidFill>
              </a:rPr>
              <a:t>…</a:t>
            </a:r>
          </a:p>
        </p:txBody>
      </p:sp>
      <p:sp>
        <p:nvSpPr>
          <p:cNvPr id="15" name="Rectangle: Top Corners Rounded 14"/>
          <p:cNvSpPr/>
          <p:nvPr/>
        </p:nvSpPr>
        <p:spPr>
          <a:xfrm rot="10800000">
            <a:off x="4419600" y="2744932"/>
            <a:ext cx="4346372" cy="1566643"/>
          </a:xfrm>
          <a:prstGeom prst="round2SameRect">
            <a:avLst/>
          </a:prstGeom>
          <a:solidFill>
            <a:schemeClr val="bg1"/>
          </a:solidFill>
          <a:ln>
            <a:solidFill>
              <a:srgbClr val="0088C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6" name="Picture 15" descr="time ico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26501" y="3231480"/>
            <a:ext cx="560427" cy="505930"/>
          </a:xfrm>
          <a:prstGeom prst="rect">
            <a:avLst/>
          </a:prstGeom>
          <a:noFill/>
          <a:ln>
            <a:noFill/>
          </a:ln>
        </p:spPr>
      </p:pic>
      <p:sp>
        <p:nvSpPr>
          <p:cNvPr id="17" name="Text Box 2"/>
          <p:cNvSpPr txBox="1">
            <a:spLocks noChangeArrowheads="1"/>
          </p:cNvSpPr>
          <p:nvPr/>
        </p:nvSpPr>
        <p:spPr bwMode="auto">
          <a:xfrm>
            <a:off x="7591489" y="2810174"/>
            <a:ext cx="1058781" cy="347980"/>
          </a:xfrm>
          <a:prstGeom prst="rect">
            <a:avLst/>
          </a:prstGeom>
          <a:noFill/>
          <a:ln w="9525">
            <a:noFill/>
            <a:miter lim="800000"/>
            <a:headEnd/>
            <a:tailEnd/>
          </a:ln>
        </p:spPr>
        <p:txBody>
          <a:bodyPr rot="0" vert="horz" wrap="square" lIns="91440" tIns="45720" rIns="91440" bIns="45720" anchor="t" anchorCtr="0">
            <a:noAutofit/>
          </a:bodyPr>
          <a:lstStyle/>
          <a:p>
            <a:pPr marL="0" marR="0" algn="ctr">
              <a:lnSpc>
                <a:spcPct val="107000"/>
              </a:lnSpc>
              <a:spcBef>
                <a:spcPts val="0"/>
              </a:spcBef>
              <a:spcAft>
                <a:spcPts val="800"/>
              </a:spcAft>
            </a:pPr>
            <a:r>
              <a:rPr lang="en-US" sz="1000" b="1" dirty="0">
                <a:effectLst/>
                <a:latin typeface="Arial" panose="020B0604020202020204" pitchFamily="34" charset="0"/>
                <a:ea typeface="Calibri" panose="020F0502020204030204" pitchFamily="34" charset="0"/>
                <a:cs typeface="Times New Roman" panose="02020603050405020304" pitchFamily="18" charset="0"/>
              </a:rPr>
              <a:t>Time &amp; Labor Savings</a:t>
            </a:r>
            <a:endParaRPr lang="en-US" sz="10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8" name="Text Box 2"/>
          <p:cNvSpPr txBox="1">
            <a:spLocks noChangeArrowheads="1"/>
          </p:cNvSpPr>
          <p:nvPr/>
        </p:nvSpPr>
        <p:spPr bwMode="auto">
          <a:xfrm>
            <a:off x="7511441" y="3706433"/>
            <a:ext cx="1176929" cy="447675"/>
          </a:xfrm>
          <a:prstGeom prst="rect">
            <a:avLst/>
          </a:prstGeom>
          <a:noFill/>
          <a:ln w="9525">
            <a:noFill/>
            <a:miter lim="800000"/>
            <a:headEnd/>
            <a:tailEnd/>
          </a:ln>
        </p:spPr>
        <p:txBody>
          <a:bodyPr rot="0" vert="horz" wrap="square" lIns="91440" tIns="45720" rIns="91440" bIns="45720" anchor="t" anchorCtr="0">
            <a:noAutofit/>
          </a:bodyPr>
          <a:lstStyle/>
          <a:p>
            <a:pPr marL="0" marR="0" algn="ctr">
              <a:lnSpc>
                <a:spcPct val="107000"/>
              </a:lnSpc>
              <a:spcBef>
                <a:spcPts val="0"/>
              </a:spcBef>
              <a:spcAft>
                <a:spcPts val="800"/>
              </a:spcAft>
            </a:pPr>
            <a:r>
              <a:rPr lang="en-US" sz="1000" b="1" dirty="0">
                <a:effectLst/>
                <a:latin typeface="Arial" panose="020B0604020202020204" pitchFamily="34" charset="0"/>
                <a:ea typeface="Calibri" panose="020F0502020204030204" pitchFamily="34" charset="0"/>
                <a:cs typeface="Times New Roman" panose="02020603050405020304" pitchFamily="18" charset="0"/>
              </a:rPr>
              <a:t>Enhanced Niagara workflows</a:t>
            </a:r>
            <a:endParaRPr lang="en-US" sz="10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Text Box 2"/>
          <p:cNvSpPr txBox="1">
            <a:spLocks noChangeArrowheads="1"/>
          </p:cNvSpPr>
          <p:nvPr/>
        </p:nvSpPr>
        <p:spPr bwMode="auto">
          <a:xfrm>
            <a:off x="4697351" y="2806207"/>
            <a:ext cx="1047911" cy="347980"/>
          </a:xfrm>
          <a:prstGeom prst="rect">
            <a:avLst/>
          </a:prstGeom>
          <a:noFill/>
          <a:ln w="9525">
            <a:noFill/>
            <a:miter lim="800000"/>
            <a:headEnd/>
            <a:tailEnd/>
          </a:ln>
        </p:spPr>
        <p:txBody>
          <a:bodyPr rot="0" vert="horz" wrap="square" lIns="91440" tIns="45720" rIns="91440" bIns="45720" anchor="t" anchorCtr="0">
            <a:noAutofit/>
          </a:bodyPr>
          <a:lstStyle/>
          <a:p>
            <a:pPr marL="0" marR="0" algn="ctr">
              <a:lnSpc>
                <a:spcPct val="107000"/>
              </a:lnSpc>
              <a:spcBef>
                <a:spcPts val="0"/>
              </a:spcBef>
              <a:spcAft>
                <a:spcPts val="800"/>
              </a:spcAft>
            </a:pPr>
            <a:r>
              <a:rPr lang="en-US" sz="1000" b="1" dirty="0">
                <a:effectLst/>
                <a:latin typeface="Arial" panose="020B0604020202020204" pitchFamily="34" charset="0"/>
                <a:ea typeface="Calibri" panose="020F0502020204030204" pitchFamily="34" charset="0"/>
                <a:cs typeface="Times New Roman" panose="02020603050405020304" pitchFamily="18" charset="0"/>
              </a:rPr>
              <a:t>Performance &amp; Power</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0" name="Picture 19" descr="graph icon"/>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42406" y="3252913"/>
            <a:ext cx="527654" cy="480530"/>
          </a:xfrm>
          <a:prstGeom prst="rect">
            <a:avLst/>
          </a:prstGeom>
          <a:noFill/>
          <a:ln>
            <a:noFill/>
          </a:ln>
        </p:spPr>
      </p:pic>
      <p:sp>
        <p:nvSpPr>
          <p:cNvPr id="21" name="Text Box 2"/>
          <p:cNvSpPr txBox="1">
            <a:spLocks noChangeArrowheads="1"/>
          </p:cNvSpPr>
          <p:nvPr/>
        </p:nvSpPr>
        <p:spPr bwMode="auto">
          <a:xfrm>
            <a:off x="4594181" y="3747842"/>
            <a:ext cx="1295155" cy="476250"/>
          </a:xfrm>
          <a:prstGeom prst="rect">
            <a:avLst/>
          </a:prstGeom>
          <a:noFill/>
          <a:ln w="9525">
            <a:noFill/>
            <a:miter lim="800000"/>
            <a:headEnd/>
            <a:tailEnd/>
          </a:ln>
        </p:spPr>
        <p:txBody>
          <a:bodyPr rot="0" vert="horz" wrap="square" lIns="91440" tIns="45720" rIns="91440" bIns="45720" anchor="t" anchorCtr="0">
            <a:noAutofit/>
          </a:bodyPr>
          <a:lstStyle/>
          <a:p>
            <a:pPr marL="0" marR="0" algn="ctr">
              <a:lnSpc>
                <a:spcPct val="107000"/>
              </a:lnSpc>
              <a:spcBef>
                <a:spcPts val="0"/>
              </a:spcBef>
              <a:spcAft>
                <a:spcPts val="800"/>
              </a:spcAft>
            </a:pPr>
            <a:r>
              <a:rPr lang="en-US" sz="1000" b="1" dirty="0">
                <a:effectLst/>
                <a:latin typeface="Arial" panose="020B0604020202020204" pitchFamily="34" charset="0"/>
                <a:ea typeface="Calibri" panose="020F0502020204030204" pitchFamily="34" charset="0"/>
                <a:cs typeface="Times New Roman" panose="02020603050405020304" pitchFamily="18" charset="0"/>
              </a:rPr>
              <a:t>Deterministic Runtime Engine</a:t>
            </a:r>
            <a:endParaRPr lang="en-US" sz="10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30" name="Picture 6" descr="lock 4 ic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20644" y="3174241"/>
            <a:ext cx="559202" cy="559202"/>
          </a:xfrm>
          <a:prstGeom prst="rect">
            <a:avLst/>
          </a:prstGeom>
          <a:noFill/>
          <a:extLst>
            <a:ext uri="{909E8E84-426E-40DD-AFC4-6F175D3DCCD1}">
              <a14:hiddenFill xmlns:a14="http://schemas.microsoft.com/office/drawing/2010/main">
                <a:solidFill>
                  <a:srgbClr val="FFFFFF"/>
                </a:solidFill>
              </a14:hiddenFill>
            </a:ext>
          </a:extLst>
        </p:spPr>
      </p:pic>
      <p:sp>
        <p:nvSpPr>
          <p:cNvPr id="28" name="Text Box 2"/>
          <p:cNvSpPr txBox="1">
            <a:spLocks noChangeArrowheads="1"/>
          </p:cNvSpPr>
          <p:nvPr/>
        </p:nvSpPr>
        <p:spPr bwMode="auto">
          <a:xfrm>
            <a:off x="6176289" y="2833291"/>
            <a:ext cx="1047911" cy="347980"/>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Aft>
                <a:spcPts val="800"/>
              </a:spcAft>
            </a:pPr>
            <a:r>
              <a:rPr lang="en-US" sz="1000" b="1" dirty="0">
                <a:latin typeface="Arial" panose="020B0604020202020204" pitchFamily="34" charset="0"/>
                <a:ea typeface="Calibri" panose="020F0502020204030204" pitchFamily="34" charset="0"/>
                <a:cs typeface="Times New Roman" panose="02020603050405020304" pitchFamily="18" charset="0"/>
              </a:rPr>
              <a:t>Cybersecurity</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9" name="Text Box 2"/>
          <p:cNvSpPr txBox="1">
            <a:spLocks noChangeArrowheads="1"/>
          </p:cNvSpPr>
          <p:nvPr/>
        </p:nvSpPr>
        <p:spPr bwMode="auto">
          <a:xfrm>
            <a:off x="6075953" y="3747842"/>
            <a:ext cx="1295155" cy="476250"/>
          </a:xfrm>
          <a:prstGeom prst="rect">
            <a:avLst/>
          </a:prstGeom>
          <a:noFill/>
          <a:ln w="9525">
            <a:noFill/>
            <a:miter lim="800000"/>
            <a:headEnd/>
            <a:tailEnd/>
          </a:ln>
        </p:spPr>
        <p:txBody>
          <a:bodyPr rot="0" vert="horz" wrap="square" lIns="91440" tIns="45720" rIns="91440" bIns="45720" anchor="t" anchorCtr="0">
            <a:noAutofit/>
          </a:bodyPr>
          <a:lstStyle/>
          <a:p>
            <a:pPr marL="0" marR="0" algn="ctr">
              <a:lnSpc>
                <a:spcPct val="107000"/>
              </a:lnSpc>
              <a:spcBef>
                <a:spcPts val="0"/>
              </a:spcBef>
              <a:spcAft>
                <a:spcPts val="800"/>
              </a:spcAft>
            </a:pPr>
            <a:r>
              <a:rPr lang="en-US" sz="1000" b="1" dirty="0">
                <a:effectLst/>
                <a:latin typeface="Arial" panose="020B0604020202020204" pitchFamily="34" charset="0"/>
                <a:ea typeface="Calibri" panose="020F0502020204030204" pitchFamily="34" charset="0"/>
                <a:cs typeface="Times New Roman" panose="02020603050405020304" pitchFamily="18" charset="0"/>
              </a:rPr>
              <a:t>Built in Niagara Security</a:t>
            </a:r>
            <a:endParaRPr lang="en-US" sz="10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2" name="Picture 21"/>
          <p:cNvPicPr>
            <a:picLocks noChangeAspect="1"/>
          </p:cNvPicPr>
          <p:nvPr/>
        </p:nvPicPr>
        <p:blipFill>
          <a:blip r:embed="rId6"/>
          <a:stretch>
            <a:fillRect/>
          </a:stretch>
        </p:blipFill>
        <p:spPr>
          <a:xfrm>
            <a:off x="384850" y="1320081"/>
            <a:ext cx="3717284" cy="2610189"/>
          </a:xfrm>
          <a:prstGeom prst="rect">
            <a:avLst/>
          </a:prstGeom>
        </p:spPr>
      </p:pic>
    </p:spTree>
    <p:extLst>
      <p:ext uri="{BB962C8B-B14F-4D97-AF65-F5344CB8AC3E}">
        <p14:creationId xmlns:p14="http://schemas.microsoft.com/office/powerpoint/2010/main" val="41801509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stretch>
            <a:fillRect/>
          </a:stretch>
        </p:blipFill>
        <p:spPr>
          <a:xfrm>
            <a:off x="4958757" y="2648395"/>
            <a:ext cx="1137241" cy="1014956"/>
          </a:xfrm>
          <a:prstGeom prst="rect">
            <a:avLst/>
          </a:prstGeom>
        </p:spPr>
      </p:pic>
      <p:grpSp>
        <p:nvGrpSpPr>
          <p:cNvPr id="21" name="Group 20"/>
          <p:cNvGrpSpPr/>
          <p:nvPr/>
        </p:nvGrpSpPr>
        <p:grpSpPr>
          <a:xfrm>
            <a:off x="2482650" y="2541368"/>
            <a:ext cx="1704329" cy="1197252"/>
            <a:chOff x="2482650" y="1359682"/>
            <a:chExt cx="1704329" cy="1197252"/>
          </a:xfrm>
        </p:grpSpPr>
        <p:grpSp>
          <p:nvGrpSpPr>
            <p:cNvPr id="19" name="Group 18"/>
            <p:cNvGrpSpPr/>
            <p:nvPr/>
          </p:nvGrpSpPr>
          <p:grpSpPr>
            <a:xfrm>
              <a:off x="2482650" y="1381516"/>
              <a:ext cx="1564629" cy="1175418"/>
              <a:chOff x="2482650" y="1381516"/>
              <a:chExt cx="1564629" cy="1175418"/>
            </a:xfrm>
          </p:grpSpPr>
          <p:pic>
            <p:nvPicPr>
              <p:cNvPr id="15" name="Picture 14"/>
              <p:cNvPicPr>
                <a:picLocks noChangeAspect="1"/>
              </p:cNvPicPr>
              <p:nvPr/>
            </p:nvPicPr>
            <p:blipFill>
              <a:blip r:embed="rId4"/>
              <a:stretch>
                <a:fillRect/>
              </a:stretch>
            </p:blipFill>
            <p:spPr>
              <a:xfrm>
                <a:off x="2482650" y="1381516"/>
                <a:ext cx="1564629" cy="1175418"/>
              </a:xfrm>
              <a:prstGeom prst="rect">
                <a:avLst/>
              </a:prstGeom>
            </p:spPr>
          </p:pic>
          <p:sp>
            <p:nvSpPr>
              <p:cNvPr id="18" name="Rectangle 17"/>
              <p:cNvSpPr/>
              <p:nvPr/>
            </p:nvSpPr>
            <p:spPr>
              <a:xfrm>
                <a:off x="3174999" y="2494365"/>
                <a:ext cx="158751" cy="6256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0" name="Rectangle 19"/>
            <p:cNvSpPr/>
            <p:nvPr/>
          </p:nvSpPr>
          <p:spPr>
            <a:xfrm>
              <a:off x="3913929" y="1359682"/>
              <a:ext cx="273050" cy="17066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5" name="Group 24"/>
          <p:cNvGrpSpPr/>
          <p:nvPr/>
        </p:nvGrpSpPr>
        <p:grpSpPr>
          <a:xfrm>
            <a:off x="457200" y="2351574"/>
            <a:ext cx="1561265" cy="1381318"/>
            <a:chOff x="457200" y="1254558"/>
            <a:chExt cx="1561265" cy="1381318"/>
          </a:xfrm>
        </p:grpSpPr>
        <p:pic>
          <p:nvPicPr>
            <p:cNvPr id="13" name="Picture 12"/>
            <p:cNvPicPr>
              <a:picLocks noChangeAspect="1"/>
            </p:cNvPicPr>
            <p:nvPr/>
          </p:nvPicPr>
          <p:blipFill>
            <a:blip r:embed="rId5"/>
            <a:stretch>
              <a:fillRect/>
            </a:stretch>
          </p:blipFill>
          <p:spPr>
            <a:xfrm>
              <a:off x="457200" y="1254558"/>
              <a:ext cx="1543265" cy="1381318"/>
            </a:xfrm>
            <a:prstGeom prst="rect">
              <a:avLst/>
            </a:prstGeom>
          </p:spPr>
        </p:pic>
        <p:sp>
          <p:nvSpPr>
            <p:cNvPr id="24" name="Rectangle 23"/>
            <p:cNvSpPr/>
            <p:nvPr/>
          </p:nvSpPr>
          <p:spPr>
            <a:xfrm>
              <a:off x="457200" y="1254558"/>
              <a:ext cx="1561265" cy="19045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7" name="Picture 26"/>
          <p:cNvPicPr>
            <a:picLocks noChangeAspect="1"/>
          </p:cNvPicPr>
          <p:nvPr/>
        </p:nvPicPr>
        <p:blipFill>
          <a:blip r:embed="rId6"/>
          <a:stretch>
            <a:fillRect/>
          </a:stretch>
        </p:blipFill>
        <p:spPr>
          <a:xfrm>
            <a:off x="1237509" y="219858"/>
            <a:ext cx="6839726" cy="2231141"/>
          </a:xfrm>
          <a:prstGeom prst="rect">
            <a:avLst/>
          </a:prstGeom>
        </p:spPr>
      </p:pic>
      <p:sp>
        <p:nvSpPr>
          <p:cNvPr id="28" name="TextBox 27"/>
          <p:cNvSpPr txBox="1"/>
          <p:nvPr/>
        </p:nvSpPr>
        <p:spPr>
          <a:xfrm>
            <a:off x="594066" y="3844025"/>
            <a:ext cx="1287532" cy="369332"/>
          </a:xfrm>
          <a:prstGeom prst="rect">
            <a:avLst/>
          </a:prstGeom>
          <a:noFill/>
        </p:spPr>
        <p:txBody>
          <a:bodyPr wrap="none" rtlCol="0">
            <a:spAutoFit/>
          </a:bodyPr>
          <a:lstStyle/>
          <a:p>
            <a:r>
              <a:rPr lang="en-US" dirty="0">
                <a:solidFill>
                  <a:schemeClr val="accent1"/>
                </a:solidFill>
              </a:rPr>
              <a:t>Supervisor</a:t>
            </a:r>
          </a:p>
        </p:txBody>
      </p:sp>
      <p:sp>
        <p:nvSpPr>
          <p:cNvPr id="29" name="TextBox 28"/>
          <p:cNvSpPr txBox="1"/>
          <p:nvPr/>
        </p:nvSpPr>
        <p:spPr>
          <a:xfrm>
            <a:off x="2824884" y="3850823"/>
            <a:ext cx="774571" cy="369332"/>
          </a:xfrm>
          <a:prstGeom prst="rect">
            <a:avLst/>
          </a:prstGeom>
          <a:noFill/>
        </p:spPr>
        <p:txBody>
          <a:bodyPr wrap="none" rtlCol="0">
            <a:spAutoFit/>
          </a:bodyPr>
          <a:lstStyle/>
          <a:p>
            <a:r>
              <a:rPr lang="en-US" dirty="0">
                <a:solidFill>
                  <a:schemeClr val="accent1"/>
                </a:solidFill>
              </a:rPr>
              <a:t>JACE</a:t>
            </a:r>
          </a:p>
        </p:txBody>
      </p:sp>
      <p:sp>
        <p:nvSpPr>
          <p:cNvPr id="30" name="TextBox 29"/>
          <p:cNvSpPr txBox="1"/>
          <p:nvPr/>
        </p:nvSpPr>
        <p:spPr>
          <a:xfrm>
            <a:off x="4982087" y="3856574"/>
            <a:ext cx="1197764" cy="369332"/>
          </a:xfrm>
          <a:prstGeom prst="rect">
            <a:avLst/>
          </a:prstGeom>
          <a:noFill/>
        </p:spPr>
        <p:txBody>
          <a:bodyPr wrap="none" rtlCol="0">
            <a:spAutoFit/>
          </a:bodyPr>
          <a:lstStyle/>
          <a:p>
            <a:r>
              <a:rPr lang="en-US" dirty="0">
                <a:solidFill>
                  <a:schemeClr val="accent1"/>
                </a:solidFill>
              </a:rPr>
              <a:t>Portability</a:t>
            </a:r>
          </a:p>
        </p:txBody>
      </p:sp>
      <p:sp>
        <p:nvSpPr>
          <p:cNvPr id="31" name="TextBox 30"/>
          <p:cNvSpPr txBox="1"/>
          <p:nvPr/>
        </p:nvSpPr>
        <p:spPr>
          <a:xfrm>
            <a:off x="7053940" y="3860539"/>
            <a:ext cx="1043876" cy="369332"/>
          </a:xfrm>
          <a:prstGeom prst="rect">
            <a:avLst/>
          </a:prstGeom>
          <a:noFill/>
        </p:spPr>
        <p:txBody>
          <a:bodyPr wrap="none" rtlCol="0">
            <a:spAutoFit/>
          </a:bodyPr>
          <a:lstStyle/>
          <a:p>
            <a:r>
              <a:rPr lang="en-US" dirty="0">
                <a:solidFill>
                  <a:schemeClr val="accent1"/>
                </a:solidFill>
              </a:rPr>
              <a:t>Edge 10</a:t>
            </a:r>
          </a:p>
        </p:txBody>
      </p:sp>
      <p:pic>
        <p:nvPicPr>
          <p:cNvPr id="32" name="Picture 31"/>
          <p:cNvPicPr>
            <a:picLocks noChangeAspect="1"/>
          </p:cNvPicPr>
          <p:nvPr/>
        </p:nvPicPr>
        <p:blipFill>
          <a:blip r:embed="rId7"/>
          <a:stretch>
            <a:fillRect/>
          </a:stretch>
        </p:blipFill>
        <p:spPr>
          <a:xfrm>
            <a:off x="6842453" y="2563202"/>
            <a:ext cx="1466850" cy="1238250"/>
          </a:xfrm>
          <a:prstGeom prst="rect">
            <a:avLst/>
          </a:prstGeom>
        </p:spPr>
      </p:pic>
    </p:spTree>
    <p:extLst>
      <p:ext uri="{BB962C8B-B14F-4D97-AF65-F5344CB8AC3E}">
        <p14:creationId xmlns:p14="http://schemas.microsoft.com/office/powerpoint/2010/main" val="40106478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910"/>
            <a:ext cx="8229600" cy="857250"/>
          </a:xfrm>
        </p:spPr>
        <p:txBody>
          <a:bodyPr/>
          <a:lstStyle/>
          <a:p>
            <a:r>
              <a:rPr lang="en-US" dirty="0"/>
              <a:t>Now or Later?</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138306002"/>
              </p:ext>
            </p:extLst>
          </p:nvPr>
        </p:nvGraphicFramePr>
        <p:xfrm>
          <a:off x="457200" y="846161"/>
          <a:ext cx="8229600" cy="3467856"/>
        </p:xfrm>
        <a:graphic>
          <a:graphicData uri="http://schemas.openxmlformats.org/drawingml/2006/table">
            <a:tbl>
              <a:tblPr firstRow="1" bandRow="1">
                <a:tableStyleId>{5C22544A-7EE6-4342-B048-85BDC9FD1C3A}</a:tableStyleId>
              </a:tblPr>
              <a:tblGrid>
                <a:gridCol w="5738884">
                  <a:extLst>
                    <a:ext uri="{9D8B030D-6E8A-4147-A177-3AD203B41FA5}">
                      <a16:colId xmlns:a16="http://schemas.microsoft.com/office/drawing/2014/main" val="2517071068"/>
                    </a:ext>
                  </a:extLst>
                </a:gridCol>
                <a:gridCol w="2490716">
                  <a:extLst>
                    <a:ext uri="{9D8B030D-6E8A-4147-A177-3AD203B41FA5}">
                      <a16:colId xmlns:a16="http://schemas.microsoft.com/office/drawing/2014/main" val="3467457440"/>
                    </a:ext>
                  </a:extLst>
                </a:gridCol>
              </a:tblGrid>
              <a:tr h="348795">
                <a:tc>
                  <a:txBody>
                    <a:bodyPr/>
                    <a:lstStyle/>
                    <a:p>
                      <a:r>
                        <a:rPr lang="en-US" dirty="0"/>
                        <a:t>Release</a:t>
                      </a:r>
                    </a:p>
                  </a:txBody>
                  <a:tcPr/>
                </a:tc>
                <a:tc>
                  <a:txBody>
                    <a:bodyPr/>
                    <a:lstStyle/>
                    <a:p>
                      <a:r>
                        <a:rPr lang="en-US" dirty="0"/>
                        <a:t>Availability</a:t>
                      </a:r>
                    </a:p>
                  </a:txBody>
                  <a:tcPr/>
                </a:tc>
                <a:extLst>
                  <a:ext uri="{0D108BD9-81ED-4DB2-BD59-A6C34878D82A}">
                    <a16:rowId xmlns:a16="http://schemas.microsoft.com/office/drawing/2014/main" val="2329689102"/>
                  </a:ext>
                </a:extLst>
              </a:tr>
              <a:tr h="348795">
                <a:tc>
                  <a:txBody>
                    <a:bodyPr/>
                    <a:lstStyle/>
                    <a:p>
                      <a:r>
                        <a:rPr lang="en-US" dirty="0"/>
                        <a:t>Niagara</a:t>
                      </a:r>
                      <a:r>
                        <a:rPr lang="en-US" baseline="0" dirty="0"/>
                        <a:t> 4.4 (SSO, HTML5 Views, Perf Improvements)</a:t>
                      </a:r>
                      <a:endParaRPr lang="en-US" dirty="0"/>
                    </a:p>
                  </a:txBody>
                  <a:tcPr/>
                </a:tc>
                <a:tc>
                  <a:txBody>
                    <a:bodyPr/>
                    <a:lstStyle/>
                    <a:p>
                      <a:r>
                        <a:rPr lang="en-US" dirty="0"/>
                        <a:t>Now</a:t>
                      </a:r>
                    </a:p>
                  </a:txBody>
                  <a:tcPr/>
                </a:tc>
                <a:extLst>
                  <a:ext uri="{0D108BD9-81ED-4DB2-BD59-A6C34878D82A}">
                    <a16:rowId xmlns:a16="http://schemas.microsoft.com/office/drawing/2014/main" val="3734802126"/>
                  </a:ext>
                </a:extLst>
              </a:tr>
              <a:tr h="348795">
                <a:tc>
                  <a:txBody>
                    <a:bodyPr/>
                    <a:lstStyle/>
                    <a:p>
                      <a:r>
                        <a:rPr lang="en-US" dirty="0"/>
                        <a:t>Niagara 4.6 (Mobile, Ed</a:t>
                      </a:r>
                      <a:r>
                        <a:rPr lang="en-US" baseline="0" dirty="0"/>
                        <a:t> Bot, Tools, FIPS)</a:t>
                      </a:r>
                      <a:endParaRPr lang="en-US" dirty="0"/>
                    </a:p>
                  </a:txBody>
                  <a:tcPr/>
                </a:tc>
                <a:tc>
                  <a:txBody>
                    <a:bodyPr/>
                    <a:lstStyle/>
                    <a:p>
                      <a:r>
                        <a:rPr lang="en-US" dirty="0"/>
                        <a:t>Beta</a:t>
                      </a:r>
                    </a:p>
                  </a:txBody>
                  <a:tcPr/>
                </a:tc>
                <a:extLst>
                  <a:ext uri="{0D108BD9-81ED-4DB2-BD59-A6C34878D82A}">
                    <a16:rowId xmlns:a16="http://schemas.microsoft.com/office/drawing/2014/main" val="4196732836"/>
                  </a:ext>
                </a:extLst>
              </a:tr>
              <a:tr h="348795">
                <a:tc>
                  <a:txBody>
                    <a:bodyPr/>
                    <a:lstStyle/>
                    <a:p>
                      <a:r>
                        <a:rPr lang="en-US" dirty="0"/>
                        <a:t>Analytics 2.0</a:t>
                      </a:r>
                    </a:p>
                  </a:txBody>
                  <a:tcPr/>
                </a:tc>
                <a:tc>
                  <a:txBody>
                    <a:bodyPr/>
                    <a:lstStyle/>
                    <a:p>
                      <a:r>
                        <a:rPr lang="en-US" dirty="0"/>
                        <a:t>Now</a:t>
                      </a:r>
                    </a:p>
                  </a:txBody>
                  <a:tcPr/>
                </a:tc>
                <a:extLst>
                  <a:ext uri="{0D108BD9-81ED-4DB2-BD59-A6C34878D82A}">
                    <a16:rowId xmlns:a16="http://schemas.microsoft.com/office/drawing/2014/main" val="4185613327"/>
                  </a:ext>
                </a:extLst>
              </a:tr>
              <a:tr h="348795">
                <a:tc>
                  <a:txBody>
                    <a:bodyPr/>
                    <a:lstStyle/>
                    <a:p>
                      <a:r>
                        <a:rPr lang="en-US" dirty="0"/>
                        <a:t>Analytics 2.1 (New Reports, New Rules)</a:t>
                      </a:r>
                    </a:p>
                  </a:txBody>
                  <a:tcPr/>
                </a:tc>
                <a:tc>
                  <a:txBody>
                    <a:bodyPr/>
                    <a:lstStyle/>
                    <a:p>
                      <a:r>
                        <a:rPr lang="en-US" dirty="0"/>
                        <a:t>Beta</a:t>
                      </a:r>
                    </a:p>
                  </a:txBody>
                  <a:tcPr/>
                </a:tc>
                <a:extLst>
                  <a:ext uri="{0D108BD9-81ED-4DB2-BD59-A6C34878D82A}">
                    <a16:rowId xmlns:a16="http://schemas.microsoft.com/office/drawing/2014/main" val="3690217326"/>
                  </a:ext>
                </a:extLst>
              </a:tr>
              <a:tr h="348795">
                <a:tc>
                  <a:txBody>
                    <a:bodyPr/>
                    <a:lstStyle/>
                    <a:p>
                      <a:r>
                        <a:rPr lang="en-US" dirty="0"/>
                        <a:t>BACnet</a:t>
                      </a:r>
                      <a:r>
                        <a:rPr lang="en-US" baseline="0" dirty="0"/>
                        <a:t> BTWL AWS</a:t>
                      </a:r>
                      <a:endParaRPr lang="en-US" dirty="0"/>
                    </a:p>
                  </a:txBody>
                  <a:tcPr/>
                </a:tc>
                <a:tc>
                  <a:txBody>
                    <a:bodyPr/>
                    <a:lstStyle/>
                    <a:p>
                      <a:r>
                        <a:rPr lang="en-US" dirty="0"/>
                        <a:t>Now (As of 4.3)</a:t>
                      </a:r>
                    </a:p>
                  </a:txBody>
                  <a:tcPr/>
                </a:tc>
                <a:extLst>
                  <a:ext uri="{0D108BD9-81ED-4DB2-BD59-A6C34878D82A}">
                    <a16:rowId xmlns:a16="http://schemas.microsoft.com/office/drawing/2014/main" val="2719747435"/>
                  </a:ext>
                </a:extLst>
              </a:tr>
              <a:tr h="348795">
                <a:tc>
                  <a:txBody>
                    <a:bodyPr/>
                    <a:lstStyle/>
                    <a:p>
                      <a:r>
                        <a:rPr lang="en-US" dirty="0"/>
                        <a:t>MQTT, OPC-UA, </a:t>
                      </a:r>
                      <a:r>
                        <a:rPr lang="en-US" dirty="0" err="1"/>
                        <a:t>Profinet</a:t>
                      </a:r>
                      <a:r>
                        <a:rPr lang="en-US" dirty="0"/>
                        <a:t> (Windows)</a:t>
                      </a:r>
                    </a:p>
                  </a:txBody>
                  <a:tcPr/>
                </a:tc>
                <a:tc>
                  <a:txBody>
                    <a:bodyPr/>
                    <a:lstStyle/>
                    <a:p>
                      <a:r>
                        <a:rPr lang="en-US" dirty="0"/>
                        <a:t>Now</a:t>
                      </a:r>
                    </a:p>
                  </a:txBody>
                  <a:tcPr/>
                </a:tc>
                <a:extLst>
                  <a:ext uri="{0D108BD9-81ED-4DB2-BD59-A6C34878D82A}">
                    <a16:rowId xmlns:a16="http://schemas.microsoft.com/office/drawing/2014/main" val="582436657"/>
                  </a:ext>
                </a:extLst>
              </a:tr>
              <a:tr h="348795">
                <a:tc>
                  <a:txBody>
                    <a:bodyPr/>
                    <a:lstStyle/>
                    <a:p>
                      <a:r>
                        <a:rPr lang="en-US" dirty="0" err="1"/>
                        <a:t>EthernetIP</a:t>
                      </a:r>
                      <a:endParaRPr lang="en-US" dirty="0"/>
                    </a:p>
                  </a:txBody>
                  <a:tcPr/>
                </a:tc>
                <a:tc>
                  <a:txBody>
                    <a:bodyPr/>
                    <a:lstStyle/>
                    <a:p>
                      <a:r>
                        <a:rPr lang="en-US" dirty="0"/>
                        <a:t>Beta</a:t>
                      </a:r>
                    </a:p>
                  </a:txBody>
                  <a:tcPr/>
                </a:tc>
                <a:extLst>
                  <a:ext uri="{0D108BD9-81ED-4DB2-BD59-A6C34878D82A}">
                    <a16:rowId xmlns:a16="http://schemas.microsoft.com/office/drawing/2014/main" val="3203897632"/>
                  </a:ext>
                </a:extLst>
              </a:tr>
              <a:tr h="541776">
                <a:tc>
                  <a:txBody>
                    <a:bodyPr/>
                    <a:lstStyle/>
                    <a:p>
                      <a:r>
                        <a:rPr lang="en-US" dirty="0"/>
                        <a:t>Edge 10</a:t>
                      </a:r>
                    </a:p>
                  </a:txBody>
                  <a:tcPr/>
                </a:tc>
                <a:tc>
                  <a:txBody>
                    <a:bodyPr/>
                    <a:lstStyle/>
                    <a:p>
                      <a:r>
                        <a:rPr lang="en-US" dirty="0"/>
                        <a:t>Beta</a:t>
                      </a:r>
                    </a:p>
                  </a:txBody>
                  <a:tcPr/>
                </a:tc>
                <a:extLst>
                  <a:ext uri="{0D108BD9-81ED-4DB2-BD59-A6C34878D82A}">
                    <a16:rowId xmlns:a16="http://schemas.microsoft.com/office/drawing/2014/main" val="1873927108"/>
                  </a:ext>
                </a:extLst>
              </a:tr>
            </a:tbl>
          </a:graphicData>
        </a:graphic>
      </p:graphicFrame>
    </p:spTree>
    <p:extLst>
      <p:ext uri="{BB962C8B-B14F-4D97-AF65-F5344CB8AC3E}">
        <p14:creationId xmlns:p14="http://schemas.microsoft.com/office/powerpoint/2010/main" val="3166757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Q&amp;A</a:t>
            </a:r>
          </a:p>
        </p:txBody>
      </p:sp>
      <p:sp>
        <p:nvSpPr>
          <p:cNvPr id="3" name="Text Placeholder 2"/>
          <p:cNvSpPr>
            <a:spLocks noGrp="1"/>
          </p:cNvSpPr>
          <p:nvPr>
            <p:ph type="body" idx="1"/>
          </p:nvPr>
        </p:nvSpPr>
        <p:spPr/>
        <p:txBody>
          <a:bodyPr/>
          <a:lstStyle/>
          <a:p>
            <a:r>
              <a:rPr lang="en-US" dirty="0"/>
              <a:t>Mike Westerfield:  </a:t>
            </a:r>
            <a:r>
              <a:rPr lang="en-US" dirty="0">
                <a:hlinkClick r:id="rId3"/>
              </a:rPr>
              <a:t>mwesterfield@tridium.com</a:t>
            </a:r>
            <a:endParaRPr lang="en-US" dirty="0"/>
          </a:p>
          <a:p>
            <a:r>
              <a:rPr lang="en-US" dirty="0"/>
              <a:t>Brent Lowe: </a:t>
            </a:r>
            <a:r>
              <a:rPr lang="en-US" dirty="0">
                <a:hlinkClick r:id="rId4"/>
              </a:rPr>
              <a:t>brent.lowe@tridium.com</a:t>
            </a:r>
            <a:r>
              <a:rPr lang="en-US" dirty="0"/>
              <a:t>	</a:t>
            </a:r>
          </a:p>
        </p:txBody>
      </p:sp>
    </p:spTree>
    <p:extLst>
      <p:ext uri="{BB962C8B-B14F-4D97-AF65-F5344CB8AC3E}">
        <p14:creationId xmlns:p14="http://schemas.microsoft.com/office/powerpoint/2010/main" val="8558980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a:t>
            </a:r>
          </a:p>
        </p:txBody>
      </p:sp>
      <p:sp>
        <p:nvSpPr>
          <p:cNvPr id="3" name="Content Placeholder 2"/>
          <p:cNvSpPr>
            <a:spLocks noGrp="1"/>
          </p:cNvSpPr>
          <p:nvPr>
            <p:ph idx="1"/>
          </p:nvPr>
        </p:nvSpPr>
        <p:spPr/>
        <p:txBody>
          <a:bodyPr/>
          <a:lstStyle/>
          <a:p>
            <a:pPr marL="0" indent="0">
              <a:buNone/>
            </a:pPr>
            <a:r>
              <a:rPr lang="en-US" dirty="0"/>
              <a:t>Niagara Core</a:t>
            </a:r>
          </a:p>
          <a:p>
            <a:pPr marL="0" indent="0">
              <a:buNone/>
            </a:pPr>
            <a:endParaRPr lang="en-US" dirty="0"/>
          </a:p>
          <a:p>
            <a:pPr marL="0" indent="0">
              <a:buNone/>
            </a:pPr>
            <a:r>
              <a:rPr lang="en-US" dirty="0"/>
              <a:t>Drivers</a:t>
            </a:r>
          </a:p>
          <a:p>
            <a:pPr marL="0" indent="0">
              <a:buNone/>
            </a:pPr>
            <a:endParaRPr lang="en-US" dirty="0"/>
          </a:p>
          <a:p>
            <a:pPr marL="0" indent="0">
              <a:buNone/>
            </a:pPr>
            <a:r>
              <a:rPr lang="en-US" dirty="0"/>
              <a:t>Analytics</a:t>
            </a:r>
          </a:p>
          <a:p>
            <a:pPr marL="0" indent="0">
              <a:buNone/>
            </a:pPr>
            <a:endParaRPr lang="en-US" dirty="0"/>
          </a:p>
          <a:p>
            <a:pPr marL="0" indent="0">
              <a:buNone/>
            </a:pPr>
            <a:r>
              <a:rPr lang="en-US" dirty="0"/>
              <a:t>Hardware &amp; New Niagara Platforms</a:t>
            </a:r>
          </a:p>
          <a:p>
            <a:endParaRPr lang="en-US" dirty="0"/>
          </a:p>
        </p:txBody>
      </p:sp>
      <p:pic>
        <p:nvPicPr>
          <p:cNvPr id="8" name="Picture 7"/>
          <p:cNvPicPr>
            <a:picLocks noChangeAspect="1"/>
          </p:cNvPicPr>
          <p:nvPr/>
        </p:nvPicPr>
        <p:blipFill>
          <a:blip r:embed="rId3"/>
          <a:stretch>
            <a:fillRect/>
          </a:stretch>
        </p:blipFill>
        <p:spPr>
          <a:xfrm>
            <a:off x="6517423" y="102990"/>
            <a:ext cx="438150" cy="685800"/>
          </a:xfrm>
          <a:prstGeom prst="rect">
            <a:avLst/>
          </a:prstGeom>
        </p:spPr>
      </p:pic>
      <p:pic>
        <p:nvPicPr>
          <p:cNvPr id="9" name="Picture 8" descr="time icon"/>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21661" y="102990"/>
            <a:ext cx="643495" cy="685800"/>
          </a:xfrm>
          <a:prstGeom prst="rect">
            <a:avLst/>
          </a:prstGeom>
          <a:noFill/>
          <a:ln>
            <a:noFill/>
          </a:ln>
        </p:spPr>
      </p:pic>
      <p:pic>
        <p:nvPicPr>
          <p:cNvPr id="10" name="Picture 8" descr="lock 7 ic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7983" y="147073"/>
            <a:ext cx="597633" cy="59763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6"/>
          <a:stretch>
            <a:fillRect/>
          </a:stretch>
        </p:blipFill>
        <p:spPr>
          <a:xfrm>
            <a:off x="7692462" y="102990"/>
            <a:ext cx="668215" cy="685800"/>
          </a:xfrm>
          <a:prstGeom prst="rect">
            <a:avLst/>
          </a:prstGeom>
        </p:spPr>
      </p:pic>
    </p:spTree>
    <p:extLst>
      <p:ext uri="{BB962C8B-B14F-4D97-AF65-F5344CB8AC3E}">
        <p14:creationId xmlns:p14="http://schemas.microsoft.com/office/powerpoint/2010/main" val="4649852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2837" y="439791"/>
            <a:ext cx="7422922" cy="805367"/>
          </a:xfrm>
        </p:spPr>
        <p:txBody>
          <a:bodyPr/>
          <a:lstStyle/>
          <a:p>
            <a:r>
              <a:rPr lang="en-US" dirty="0"/>
              <a:t>Niagara 4.4</a:t>
            </a:r>
          </a:p>
        </p:txBody>
      </p:sp>
      <p:sp>
        <p:nvSpPr>
          <p:cNvPr id="4" name="Text Placeholder 3"/>
          <p:cNvSpPr>
            <a:spLocks noGrp="1"/>
          </p:cNvSpPr>
          <p:nvPr>
            <p:ph type="body" idx="1"/>
          </p:nvPr>
        </p:nvSpPr>
        <p:spPr>
          <a:xfrm>
            <a:off x="684505" y="1420139"/>
            <a:ext cx="4755511" cy="906845"/>
          </a:xfrm>
        </p:spPr>
        <p:txBody>
          <a:bodyPr>
            <a:noAutofit/>
          </a:bodyPr>
          <a:lstStyle/>
          <a:p>
            <a:r>
              <a:rPr lang="en-US" dirty="0"/>
              <a:t>Legacy JACE Support</a:t>
            </a:r>
          </a:p>
          <a:p>
            <a:r>
              <a:rPr lang="en-US" dirty="0"/>
              <a:t>Performance Upgrades!</a:t>
            </a:r>
          </a:p>
          <a:p>
            <a:r>
              <a:rPr lang="en-US" dirty="0"/>
              <a:t>Single Sign On</a:t>
            </a:r>
          </a:p>
          <a:p>
            <a:r>
              <a:rPr lang="en-US" dirty="0"/>
              <a:t>HTML 5 Views</a:t>
            </a:r>
          </a:p>
          <a:p>
            <a:endParaRPr lang="en-US" dirty="0"/>
          </a:p>
        </p:txBody>
      </p:sp>
    </p:spTree>
    <p:extLst>
      <p:ext uri="{BB962C8B-B14F-4D97-AF65-F5344CB8AC3E}">
        <p14:creationId xmlns:p14="http://schemas.microsoft.com/office/powerpoint/2010/main" val="21168387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It’s been a great trip!</a:t>
            </a:r>
          </a:p>
        </p:txBody>
      </p:sp>
      <p:sp>
        <p:nvSpPr>
          <p:cNvPr id="3" name="Content Placeholder 2"/>
          <p:cNvSpPr>
            <a:spLocks noGrp="1"/>
          </p:cNvSpPr>
          <p:nvPr>
            <p:ph idx="1"/>
          </p:nvPr>
        </p:nvSpPr>
        <p:spPr>
          <a:xfrm>
            <a:off x="457200" y="3045426"/>
            <a:ext cx="8229600" cy="1155872"/>
          </a:xfrm>
        </p:spPr>
        <p:txBody>
          <a:bodyPr/>
          <a:lstStyle/>
          <a:p>
            <a:pPr marL="0" indent="0">
              <a:buNone/>
            </a:pPr>
            <a:r>
              <a:rPr lang="en-US" dirty="0"/>
              <a:t>Long Term Supported Release</a:t>
            </a:r>
          </a:p>
          <a:p>
            <a:pPr marL="0" indent="0">
              <a:buNone/>
            </a:pPr>
            <a:r>
              <a:rPr lang="en-US" dirty="0"/>
              <a:t>Faster Performance</a:t>
            </a:r>
          </a:p>
          <a:p>
            <a:pPr marL="0" indent="0">
              <a:buNone/>
            </a:pPr>
            <a:r>
              <a:rPr lang="en-US" dirty="0"/>
              <a:t>Improved Memory Stability</a:t>
            </a:r>
          </a:p>
        </p:txBody>
      </p:sp>
      <p:pic>
        <p:nvPicPr>
          <p:cNvPr id="4" name="Picture 3"/>
          <p:cNvPicPr>
            <a:picLocks noChangeAspect="1"/>
          </p:cNvPicPr>
          <p:nvPr/>
        </p:nvPicPr>
        <p:blipFill>
          <a:blip r:embed="rId3"/>
          <a:stretch>
            <a:fillRect/>
          </a:stretch>
        </p:blipFill>
        <p:spPr>
          <a:xfrm>
            <a:off x="3353995" y="1166653"/>
            <a:ext cx="2271253" cy="1350798"/>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28951" y="1166653"/>
            <a:ext cx="2360141" cy="1582217"/>
          </a:xfrm>
          <a:prstGeom prst="rect">
            <a:avLst/>
          </a:prstGeom>
        </p:spPr>
      </p:pic>
      <p:pic>
        <p:nvPicPr>
          <p:cNvPr id="8" name="Picture 7"/>
          <p:cNvPicPr>
            <a:picLocks noChangeAspect="1"/>
          </p:cNvPicPr>
          <p:nvPr/>
        </p:nvPicPr>
        <p:blipFill>
          <a:blip r:embed="rId5"/>
          <a:stretch>
            <a:fillRect/>
          </a:stretch>
        </p:blipFill>
        <p:spPr>
          <a:xfrm>
            <a:off x="457199" y="1148228"/>
            <a:ext cx="2271253" cy="1375548"/>
          </a:xfrm>
          <a:prstGeom prst="rect">
            <a:avLst/>
          </a:prstGeom>
        </p:spPr>
      </p:pic>
    </p:spTree>
    <p:extLst>
      <p:ext uri="{BB962C8B-B14F-4D97-AF65-F5344CB8AC3E}">
        <p14:creationId xmlns:p14="http://schemas.microsoft.com/office/powerpoint/2010/main" val="1428496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Single Sign On (SSO)</a:t>
            </a:r>
          </a:p>
        </p:txBody>
      </p:sp>
      <p:pic>
        <p:nvPicPr>
          <p:cNvPr id="7" name="Picture 6"/>
          <p:cNvPicPr>
            <a:picLocks noChangeAspect="1"/>
          </p:cNvPicPr>
          <p:nvPr/>
        </p:nvPicPr>
        <p:blipFill>
          <a:blip r:embed="rId3"/>
          <a:stretch>
            <a:fillRect/>
          </a:stretch>
        </p:blipFill>
        <p:spPr>
          <a:xfrm>
            <a:off x="457200" y="1267452"/>
            <a:ext cx="5121621" cy="3012718"/>
          </a:xfrm>
          <a:prstGeom prst="rect">
            <a:avLst/>
          </a:prstGeom>
        </p:spPr>
      </p:pic>
      <p:pic>
        <p:nvPicPr>
          <p:cNvPr id="16" name="Picture 15"/>
          <p:cNvPicPr>
            <a:picLocks noChangeAspect="1"/>
          </p:cNvPicPr>
          <p:nvPr/>
        </p:nvPicPr>
        <p:blipFill>
          <a:blip r:embed="rId4"/>
          <a:stretch>
            <a:fillRect/>
          </a:stretch>
        </p:blipFill>
        <p:spPr>
          <a:xfrm>
            <a:off x="708302" y="3079987"/>
            <a:ext cx="1053367" cy="592519"/>
          </a:xfrm>
          <a:prstGeom prst="rect">
            <a:avLst/>
          </a:prstGeom>
        </p:spPr>
      </p:pic>
      <p:pic>
        <p:nvPicPr>
          <p:cNvPr id="17" name="Picture 16"/>
          <p:cNvPicPr>
            <a:picLocks noChangeAspect="1"/>
          </p:cNvPicPr>
          <p:nvPr/>
        </p:nvPicPr>
        <p:blipFill>
          <a:blip r:embed="rId4"/>
          <a:stretch>
            <a:fillRect/>
          </a:stretch>
        </p:blipFill>
        <p:spPr>
          <a:xfrm>
            <a:off x="2137640" y="3079987"/>
            <a:ext cx="1053367" cy="592519"/>
          </a:xfrm>
          <a:prstGeom prst="rect">
            <a:avLst/>
          </a:prstGeom>
        </p:spPr>
      </p:pic>
      <p:pic>
        <p:nvPicPr>
          <p:cNvPr id="18" name="Picture 17"/>
          <p:cNvPicPr>
            <a:picLocks noChangeAspect="1"/>
          </p:cNvPicPr>
          <p:nvPr/>
        </p:nvPicPr>
        <p:blipFill>
          <a:blip r:embed="rId4"/>
          <a:stretch>
            <a:fillRect/>
          </a:stretch>
        </p:blipFill>
        <p:spPr>
          <a:xfrm>
            <a:off x="3307140" y="3097210"/>
            <a:ext cx="1053367" cy="592519"/>
          </a:xfrm>
          <a:prstGeom prst="rect">
            <a:avLst/>
          </a:prstGeom>
        </p:spPr>
      </p:pic>
      <p:pic>
        <p:nvPicPr>
          <p:cNvPr id="19" name="Picture 18"/>
          <p:cNvPicPr>
            <a:picLocks noChangeAspect="1"/>
          </p:cNvPicPr>
          <p:nvPr/>
        </p:nvPicPr>
        <p:blipFill>
          <a:blip r:embed="rId4"/>
          <a:stretch>
            <a:fillRect/>
          </a:stretch>
        </p:blipFill>
        <p:spPr>
          <a:xfrm>
            <a:off x="4547198" y="3099644"/>
            <a:ext cx="1053367" cy="592519"/>
          </a:xfrm>
          <a:prstGeom prst="rect">
            <a:avLst/>
          </a:prstGeom>
        </p:spPr>
      </p:pic>
      <p:cxnSp>
        <p:nvCxnSpPr>
          <p:cNvPr id="20" name="Straight Connector 19"/>
          <p:cNvCxnSpPr/>
          <p:nvPr/>
        </p:nvCxnSpPr>
        <p:spPr>
          <a:xfrm flipH="1">
            <a:off x="4613152" y="3104749"/>
            <a:ext cx="991673" cy="618186"/>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4613152" y="3142919"/>
            <a:ext cx="991673" cy="580016"/>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H="1">
            <a:off x="3368833" y="3099644"/>
            <a:ext cx="991673" cy="618186"/>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3368833" y="3137814"/>
            <a:ext cx="991673" cy="580016"/>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H="1">
            <a:off x="2186455" y="3061474"/>
            <a:ext cx="991673" cy="618186"/>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2186455" y="3099644"/>
            <a:ext cx="991673" cy="580016"/>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H="1">
            <a:off x="769996" y="3104860"/>
            <a:ext cx="991673" cy="618186"/>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769996" y="3143030"/>
            <a:ext cx="991673" cy="580016"/>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pic>
        <p:nvPicPr>
          <p:cNvPr id="28" name="Picture 27"/>
          <p:cNvPicPr>
            <a:picLocks noChangeAspect="1"/>
          </p:cNvPicPr>
          <p:nvPr/>
        </p:nvPicPr>
        <p:blipFill>
          <a:blip r:embed="rId4"/>
          <a:stretch>
            <a:fillRect/>
          </a:stretch>
        </p:blipFill>
        <p:spPr>
          <a:xfrm>
            <a:off x="5329788" y="854754"/>
            <a:ext cx="2521199" cy="1418175"/>
          </a:xfrm>
          <a:prstGeom prst="rect">
            <a:avLst/>
          </a:prstGeom>
        </p:spPr>
      </p:pic>
      <p:sp>
        <p:nvSpPr>
          <p:cNvPr id="30" name="Arrow: Left 29"/>
          <p:cNvSpPr/>
          <p:nvPr/>
        </p:nvSpPr>
        <p:spPr>
          <a:xfrm>
            <a:off x="4689318" y="1475361"/>
            <a:ext cx="447472" cy="314528"/>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Arrow: Down 30"/>
          <p:cNvSpPr/>
          <p:nvPr/>
        </p:nvSpPr>
        <p:spPr>
          <a:xfrm>
            <a:off x="3720886" y="2094689"/>
            <a:ext cx="259404" cy="38910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5" name="Picture 34" descr="time icon"/>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12327" y="152798"/>
            <a:ext cx="643495" cy="685800"/>
          </a:xfrm>
          <a:prstGeom prst="rect">
            <a:avLst/>
          </a:prstGeom>
          <a:noFill/>
          <a:ln>
            <a:noFill/>
          </a:ln>
        </p:spPr>
      </p:pic>
      <p:pic>
        <p:nvPicPr>
          <p:cNvPr id="36" name="Picture 8" descr="lock 7 ic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55822" y="180724"/>
            <a:ext cx="597633" cy="597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76437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Alarm Console Update</a:t>
            </a:r>
          </a:p>
        </p:txBody>
      </p:sp>
      <p:sp>
        <p:nvSpPr>
          <p:cNvPr id="5" name="Content Placeholder 4"/>
          <p:cNvSpPr>
            <a:spLocks noGrp="1"/>
          </p:cNvSpPr>
          <p:nvPr>
            <p:ph idx="1"/>
          </p:nvPr>
        </p:nvSpPr>
        <p:spPr>
          <a:xfrm>
            <a:off x="6753330" y="1571748"/>
            <a:ext cx="2311157" cy="1116890"/>
          </a:xfrm>
        </p:spPr>
        <p:txBody>
          <a:bodyPr>
            <a:normAutofit fontScale="62500" lnSpcReduction="20000"/>
          </a:bodyPr>
          <a:lstStyle/>
          <a:p>
            <a:pPr marL="0" indent="0">
              <a:buNone/>
            </a:pPr>
            <a:r>
              <a:rPr lang="en-US" dirty="0">
                <a:solidFill>
                  <a:schemeClr val="tx2"/>
                </a:solidFill>
              </a:rPr>
              <a:t>HTML 5 Alarm console available in Niagara 4.4</a:t>
            </a:r>
          </a:p>
          <a:p>
            <a:r>
              <a:rPr lang="en-US" dirty="0">
                <a:solidFill>
                  <a:schemeClr val="tx2"/>
                </a:solidFill>
              </a:rPr>
              <a:t>Faster than Workbench in most cases</a:t>
            </a:r>
          </a:p>
          <a:p>
            <a:r>
              <a:rPr lang="en-US" dirty="0">
                <a:solidFill>
                  <a:schemeClr val="tx2"/>
                </a:solidFill>
              </a:rPr>
              <a:t>Ability to filter, </a:t>
            </a:r>
            <a:br>
              <a:rPr lang="en-US" dirty="0">
                <a:solidFill>
                  <a:schemeClr val="tx2"/>
                </a:solidFill>
              </a:rPr>
            </a:br>
            <a:r>
              <a:rPr lang="en-US" dirty="0">
                <a:solidFill>
                  <a:schemeClr val="tx2"/>
                </a:solidFill>
              </a:rPr>
              <a:t>acknowledge, </a:t>
            </a:r>
            <a:br>
              <a:rPr lang="en-US" dirty="0">
                <a:solidFill>
                  <a:schemeClr val="tx2"/>
                </a:solidFill>
              </a:rPr>
            </a:br>
            <a:r>
              <a:rPr lang="en-US" dirty="0">
                <a:solidFill>
                  <a:schemeClr val="tx2"/>
                </a:solidFill>
              </a:rPr>
              <a:t>etc…</a:t>
            </a:r>
          </a:p>
          <a:p>
            <a:endParaRPr lang="en-US" dirty="0"/>
          </a:p>
        </p:txBody>
      </p:sp>
      <p:pic>
        <p:nvPicPr>
          <p:cNvPr id="6" name="Picture 5"/>
          <p:cNvPicPr>
            <a:picLocks noChangeAspect="1"/>
          </p:cNvPicPr>
          <p:nvPr/>
        </p:nvPicPr>
        <p:blipFill rotWithShape="1">
          <a:blip r:embed="rId3"/>
          <a:srcRect t="-1" b="-1402"/>
          <a:stretch/>
        </p:blipFill>
        <p:spPr>
          <a:xfrm>
            <a:off x="223437" y="1063229"/>
            <a:ext cx="6529893" cy="3037640"/>
          </a:xfrm>
          <a:prstGeom prst="rect">
            <a:avLst/>
          </a:prstGeom>
        </p:spPr>
      </p:pic>
      <p:pic>
        <p:nvPicPr>
          <p:cNvPr id="7" name="Picture 6"/>
          <p:cNvPicPr>
            <a:picLocks noChangeAspect="1"/>
          </p:cNvPicPr>
          <p:nvPr/>
        </p:nvPicPr>
        <p:blipFill>
          <a:blip r:embed="rId4"/>
          <a:stretch>
            <a:fillRect/>
          </a:stretch>
        </p:blipFill>
        <p:spPr>
          <a:xfrm>
            <a:off x="8557194" y="75339"/>
            <a:ext cx="438150" cy="685800"/>
          </a:xfrm>
          <a:prstGeom prst="rect">
            <a:avLst/>
          </a:prstGeom>
        </p:spPr>
      </p:pic>
    </p:spTree>
    <p:extLst>
      <p:ext uri="{BB962C8B-B14F-4D97-AF65-F5344CB8AC3E}">
        <p14:creationId xmlns:p14="http://schemas.microsoft.com/office/powerpoint/2010/main" val="3900929606"/>
      </p:ext>
    </p:extLst>
  </p:cSld>
  <p:clrMapOvr>
    <a:masterClrMapping/>
  </p:clrMapOvr>
</p:sld>
</file>

<file path=ppt/theme/theme1.xml><?xml version="1.0" encoding="utf-8"?>
<a:theme xmlns:a="http://schemas.openxmlformats.org/drawingml/2006/main" name="Office Theme">
  <a:themeElements>
    <a:clrScheme name="Custom 2">
      <a:dk1>
        <a:sysClr val="windowText" lastClr="000000"/>
      </a:dk1>
      <a:lt1>
        <a:sysClr val="window" lastClr="FFFFFF"/>
      </a:lt1>
      <a:dk2>
        <a:srgbClr val="003E51"/>
      </a:dk2>
      <a:lt2>
        <a:srgbClr val="EEECE1"/>
      </a:lt2>
      <a:accent1>
        <a:srgbClr val="0088CE"/>
      </a:accent1>
      <a:accent2>
        <a:srgbClr val="59CBE8"/>
      </a:accent2>
      <a:accent3>
        <a:srgbClr val="003E51"/>
      </a:accent3>
      <a:accent4>
        <a:srgbClr val="5A5A5A"/>
      </a:accent4>
      <a:accent5>
        <a:srgbClr val="0047BB"/>
      </a:accent5>
      <a:accent6>
        <a:srgbClr val="008EAA"/>
      </a:accent6>
      <a:hlink>
        <a:srgbClr val="59CBE8"/>
      </a:hlink>
      <a:folHlink>
        <a:srgbClr val="0088C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DE64AEEDD9B7A4D93545ACBE97D4615" ma:contentTypeVersion="2" ma:contentTypeDescription="Create a new document." ma:contentTypeScope="" ma:versionID="f49002b78e3a4a71b814eef46a983816">
  <xsd:schema xmlns:xsd="http://www.w3.org/2001/XMLSchema" xmlns:xs="http://www.w3.org/2001/XMLSchema" xmlns:p="http://schemas.microsoft.com/office/2006/metadata/properties" xmlns:ns2="http://schemas.microsoft.com/sharepoint/v3/fields" targetNamespace="http://schemas.microsoft.com/office/2006/metadata/properties" ma:root="true" ma:fieldsID="38f6db2dd0d9a0cf6a8dc37be32b365b" ns2:_="">
    <xsd:import namespace="http://schemas.microsoft.com/sharepoint/v3/fields"/>
    <xsd:element name="properties">
      <xsd:complexType>
        <xsd:sequence>
          <xsd:element name="documentManagement">
            <xsd:complexType>
              <xsd:all>
                <xsd:element ref="ns2:_Status" minOccurs="0"/>
                <xsd:element ref="ns2:_Vers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8"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element name="_Version" ma:index="9" nillable="true" ma:displayName="Version" ma:internalName="_Versi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Version xmlns="http://schemas.microsoft.com/sharepoint/v3/fields" xsi:nil="true"/>
    <_Status xmlns="http://schemas.microsoft.com/sharepoint/v3/fields">Not Started</_Statu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4214858-785C-42F7-BE66-6D0E79395F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B6F2769-7194-4217-93D3-3AF3A4742282}">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schemas.microsoft.com/sharepoint/v3/fields"/>
    <ds:schemaRef ds:uri="http://www.w3.org/XML/1998/namespace"/>
    <ds:schemaRef ds:uri="http://purl.org/dc/dcmitype/"/>
  </ds:schemaRefs>
</ds:datastoreItem>
</file>

<file path=customXml/itemProps3.xml><?xml version="1.0" encoding="utf-8"?>
<ds:datastoreItem xmlns:ds="http://schemas.openxmlformats.org/officeDocument/2006/customXml" ds:itemID="{87D2A1B0-FF3E-4009-940D-AED0EB70AA2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FNEMasterTemplateForThemePreview.pptx</Template>
  <TotalTime>6318</TotalTime>
  <Words>4355</Words>
  <Application>Microsoft Office PowerPoint</Application>
  <PresentationFormat>On-screen Show (16:9)</PresentationFormat>
  <Paragraphs>453</Paragraphs>
  <Slides>49</Slides>
  <Notes>40</Notes>
  <HiddenSlides>4</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49</vt:i4>
      </vt:variant>
    </vt:vector>
  </HeadingPairs>
  <TitlesOfParts>
    <vt:vector size="55" baseType="lpstr">
      <vt:lpstr>Arial</vt:lpstr>
      <vt:lpstr>Calibri</vt:lpstr>
      <vt:lpstr>Lucida Grande</vt:lpstr>
      <vt:lpstr>Times New Roman</vt:lpstr>
      <vt:lpstr>Wingdings</vt:lpstr>
      <vt:lpstr>Office Theme</vt:lpstr>
      <vt:lpstr>PowerPoint Presentation</vt:lpstr>
      <vt:lpstr>Niagara Portfolio</vt:lpstr>
      <vt:lpstr>PowerPoint Presentation</vt:lpstr>
      <vt:lpstr>Occupant experience and innovation</vt:lpstr>
      <vt:lpstr>Agenda</vt:lpstr>
      <vt:lpstr>Niagara 4.4</vt:lpstr>
      <vt:lpstr>It’s been a great trip!</vt:lpstr>
      <vt:lpstr>Single Sign On (SSO)</vt:lpstr>
      <vt:lpstr>Alarm Console Update</vt:lpstr>
      <vt:lpstr>Scheduler Update</vt:lpstr>
      <vt:lpstr>New Drivers</vt:lpstr>
      <vt:lpstr>All new connectivity!</vt:lpstr>
      <vt:lpstr>Analytics</vt:lpstr>
      <vt:lpstr>Niagara Analytics 2.1 Features</vt:lpstr>
      <vt:lpstr>New Reports</vt:lpstr>
      <vt:lpstr>Analytics 2.1 – Average Profile</vt:lpstr>
      <vt:lpstr>Analytics 2.1 – Spectrum Analysis</vt:lpstr>
      <vt:lpstr>Analytics 2.1 – Relative Contribution</vt:lpstr>
      <vt:lpstr>Niagara 4.6</vt:lpstr>
      <vt:lpstr>PowerPoint Presentation</vt:lpstr>
      <vt:lpstr>Challenges with Mobile?</vt:lpstr>
      <vt:lpstr>Navigation &amp; Tools pane</vt:lpstr>
      <vt:lpstr>PowerPoint Presentation</vt:lpstr>
      <vt:lpstr>PowerPoint Presentation</vt:lpstr>
      <vt:lpstr>PowerPoint Presentation</vt:lpstr>
      <vt:lpstr>New Mobile Enhancements</vt:lpstr>
      <vt:lpstr>New Mobile Enhancements</vt:lpstr>
      <vt:lpstr>Smarter Supervisor?</vt:lpstr>
      <vt:lpstr>GoogleBot?</vt:lpstr>
      <vt:lpstr>System Database – what is it?</vt:lpstr>
      <vt:lpstr>FIPS 140-2</vt:lpstr>
      <vt:lpstr>YESTERDAY </vt:lpstr>
      <vt:lpstr>PowerPoint Presentation</vt:lpstr>
      <vt:lpstr>Introducing Niagara Edge 10</vt:lpstr>
      <vt:lpstr>Is this just a JACE?</vt:lpstr>
      <vt:lpstr>Introducing Niagara Edge 10</vt:lpstr>
      <vt:lpstr>Niagara Edge Tools – Joining the Network</vt:lpstr>
      <vt:lpstr>Niagara Edge Tools – Securing Devices</vt:lpstr>
      <vt:lpstr>Niagara Edge Tools – Application/Config Deployment</vt:lpstr>
      <vt:lpstr>Enhanced Workflows</vt:lpstr>
      <vt:lpstr>Enhanced Workflows</vt:lpstr>
      <vt:lpstr>Enhanced Workflows</vt:lpstr>
      <vt:lpstr>Enhanced Workflows</vt:lpstr>
      <vt:lpstr>Enhanced Workflows</vt:lpstr>
      <vt:lpstr>Niagara at the Edge</vt:lpstr>
      <vt:lpstr>Introducing Niagara Edge 10</vt:lpstr>
      <vt:lpstr>PowerPoint Presentation</vt:lpstr>
      <vt:lpstr>Now or Later?</vt:lpstr>
      <vt:lpstr>Q&amp;A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FileNewTemplate</dc:title>
  <dc:creator>Diana</dc:creator>
  <cp:lastModifiedBy>Merwin, Ed (Tridium)</cp:lastModifiedBy>
  <cp:revision>171</cp:revision>
  <cp:lastPrinted>2018-04-14T03:00:02Z</cp:lastPrinted>
  <dcterms:created xsi:type="dcterms:W3CDTF">2010-04-12T23:12:02Z</dcterms:created>
  <dcterms:modified xsi:type="dcterms:W3CDTF">2018-04-23T18:35:41Z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0x0101000DE64AEEDD9B7A4D93545ACBE97D4615</vt:lpwstr>
  </property>
</Properties>
</file>